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6" r:id="rId5"/>
    <p:sldId id="438" r:id="rId6"/>
    <p:sldId id="384" r:id="rId7"/>
    <p:sldId id="437" r:id="rId8"/>
    <p:sldId id="432" r:id="rId9"/>
    <p:sldId id="433" r:id="rId10"/>
    <p:sldId id="434" r:id="rId11"/>
    <p:sldId id="439" r:id="rId12"/>
    <p:sldId id="436" r:id="rId13"/>
    <p:sldId id="324" r:id="rId14"/>
    <p:sldId id="395" r:id="rId15"/>
    <p:sldId id="396" r:id="rId16"/>
    <p:sldId id="440" r:id="rId17"/>
    <p:sldId id="416" r:id="rId18"/>
    <p:sldId id="441" r:id="rId19"/>
    <p:sldId id="371" r:id="rId20"/>
    <p:sldId id="452" r:id="rId21"/>
    <p:sldId id="444" r:id="rId22"/>
    <p:sldId id="453" r:id="rId23"/>
    <p:sldId id="426" r:id="rId24"/>
    <p:sldId id="450" r:id="rId25"/>
    <p:sldId id="457" r:id="rId26"/>
    <p:sldId id="413" r:id="rId27"/>
    <p:sldId id="404" r:id="rId28"/>
    <p:sldId id="454" r:id="rId29"/>
    <p:sldId id="430" r:id="rId30"/>
    <p:sldId id="455" r:id="rId31"/>
    <p:sldId id="456" r:id="rId32"/>
    <p:sldId id="319" r:id="rId33"/>
    <p:sldId id="379" r:id="rId34"/>
    <p:sldId id="425" r:id="rId35"/>
    <p:sldId id="458" r:id="rId3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kobza Anna (R1L) Essex Partnership" initials="BA(EP" lastIdx="1" clrIdx="6">
    <p:extLst>
      <p:ext uri="{19B8F6BF-5375-455C-9EA6-DF929625EA0E}">
        <p15:presenceInfo xmlns:p15="http://schemas.microsoft.com/office/powerpoint/2012/main" userId="S-1-5-21-4294843508-2536323886-355255943-103019" providerId="AD"/>
      </p:ext>
    </p:extLst>
  </p:cmAuthor>
  <p:cmAuthor id="1" name="Alison Ives" initials="AI" lastIdx="1" clrIdx="0">
    <p:extLst>
      <p:ext uri="{19B8F6BF-5375-455C-9EA6-DF929625EA0E}">
        <p15:presenceInfo xmlns:p15="http://schemas.microsoft.com/office/powerpoint/2012/main" userId="Alison Ives" providerId="None"/>
      </p:ext>
    </p:extLst>
  </p:cmAuthor>
  <p:cmAuthor id="8" name="ROLLINSON, Chris (ESSEX PARTNERSHIP UNIVERSITY NHS FOUNDATION TRUST)" initials="CR" lastIdx="18" clrIdx="7">
    <p:extLst>
      <p:ext uri="{19B8F6BF-5375-455C-9EA6-DF929625EA0E}">
        <p15:presenceInfo xmlns:p15="http://schemas.microsoft.com/office/powerpoint/2012/main" userId="S::chris.rollinson@nhs.net::a59a9a9d-d273-4f0b-8c8b-107892ae9465" providerId="AD"/>
      </p:ext>
    </p:extLst>
  </p:cmAuthor>
  <p:cmAuthor id="2" name="Munby Martine (R1L) Essex Partnership" initials="MM(EP" lastIdx="8" clrIdx="1">
    <p:extLst>
      <p:ext uri="{19B8F6BF-5375-455C-9EA6-DF929625EA0E}">
        <p15:presenceInfo xmlns:p15="http://schemas.microsoft.com/office/powerpoint/2012/main" userId="S-1-5-21-4294843508-2536323886-355255943-98440" providerId="AD"/>
      </p:ext>
    </p:extLst>
  </p:cmAuthor>
  <p:cmAuthor id="9" name="WADE, Angela (ESSEX PARTNERSHIP UNIVERSITY NHS FOUNDATION TRUST)" initials="WT" lastIdx="2" clrIdx="8">
    <p:extLst>
      <p:ext uri="{19B8F6BF-5375-455C-9EA6-DF929625EA0E}">
        <p15:presenceInfo xmlns:p15="http://schemas.microsoft.com/office/powerpoint/2012/main" userId="S::angela.wade1@nhs.net::d5540842-c210-4f00-b502-62bf56b00c1c" providerId="AD"/>
      </p:ext>
    </p:extLst>
  </p:cmAuthor>
  <p:cmAuthor id="3" name="Anna Bokobza" initials="AB" lastIdx="53" clrIdx="2">
    <p:extLst>
      <p:ext uri="{19B8F6BF-5375-455C-9EA6-DF929625EA0E}">
        <p15:presenceInfo xmlns:p15="http://schemas.microsoft.com/office/powerpoint/2012/main" userId="Anna Bokobza" providerId="None"/>
      </p:ext>
    </p:extLst>
  </p:cmAuthor>
  <p:cmAuthor id="10" name="Stephen Didier (R1L) Essex Partnership" initials="SD(EP" lastIdx="1" clrIdx="9">
    <p:extLst>
      <p:ext uri="{19B8F6BF-5375-455C-9EA6-DF929625EA0E}">
        <p15:presenceInfo xmlns:p15="http://schemas.microsoft.com/office/powerpoint/2012/main" userId="S-1-5-21-4294843508-2536323886-355255943-102039" providerId="AD"/>
      </p:ext>
    </p:extLst>
  </p:cmAuthor>
  <p:cmAuthor id="4" name="LUCK, Jessica (ESSEX PARTNERSHIP UNIVERSITY NHS FOUNDATION TRUST)" initials="LT" lastIdx="26" clrIdx="3">
    <p:extLst>
      <p:ext uri="{19B8F6BF-5375-455C-9EA6-DF929625EA0E}">
        <p15:presenceInfo xmlns:p15="http://schemas.microsoft.com/office/powerpoint/2012/main" userId="S::jessica.luck@nhs.net::203589cc-81f8-4402-a745-d294a33601d1" providerId="AD"/>
      </p:ext>
    </p:extLst>
  </p:cmAuthor>
  <p:cmAuthor id="11" name="Greenhalgh Denver (R1L) Essex Partnership" initials="GD(EP" lastIdx="15" clrIdx="10">
    <p:extLst>
      <p:ext uri="{19B8F6BF-5375-455C-9EA6-DF929625EA0E}">
        <p15:presenceInfo xmlns:p15="http://schemas.microsoft.com/office/powerpoint/2012/main" userId="S-1-5-21-4294843508-2536323886-355255943-97990" providerId="AD"/>
      </p:ext>
    </p:extLst>
  </p:cmAuthor>
  <p:cmAuthor id="5" name="Wade Angela (R1L) Essex Partnership" initials="WA(EP" lastIdx="6" clrIdx="4">
    <p:extLst>
      <p:ext uri="{19B8F6BF-5375-455C-9EA6-DF929625EA0E}">
        <p15:presenceInfo xmlns:p15="http://schemas.microsoft.com/office/powerpoint/2012/main" userId="S-1-5-21-4294843508-2536323886-355255943-83156" providerId="AD"/>
      </p:ext>
    </p:extLst>
  </p:cmAuthor>
  <p:cmAuthor id="6" name="Banda Tumi (R1L) Essex Partnership" initials="BT(EP" lastIdx="21" clrIdx="5">
    <p:extLst>
      <p:ext uri="{19B8F6BF-5375-455C-9EA6-DF929625EA0E}">
        <p15:presenceInfo xmlns:p15="http://schemas.microsoft.com/office/powerpoint/2012/main" userId="S-1-5-21-4294843508-2536323886-355255943-113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EE4FF"/>
    <a:srgbClr val="D2B3FF"/>
    <a:srgbClr val="D0B3FF"/>
    <a:srgbClr val="9F64FF"/>
    <a:srgbClr val="28A0BE"/>
    <a:srgbClr val="B689FF"/>
    <a:srgbClr val="9164FF"/>
    <a:srgbClr val="AA75FF"/>
    <a:srgbClr val="CD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6A24A-3908-4E35-B662-CEA0FFCA0C49}" v="910" dt="2024-07-11T12:37:12.235"/>
    <p1510:client id="{2EF470A5-751F-6AF9-9A33-393187970828}" v="896" dt="2024-07-11T14:37:07.452"/>
    <p1510:client id="{4C8903A6-FE37-65AA-518D-25A481D721BC}" v="3" dt="2024-07-10T15:21:13.945"/>
    <p1510:client id="{5709B046-F528-73E9-5C58-EF92102C2908}" v="50" dt="2024-07-10T15:02:44.357"/>
    <p1510:client id="{6941B33C-703A-9BCA-72E9-A4DAC7D59B91}" v="1428" dt="2024-07-11T16:37:39.129"/>
    <p1510:client id="{89CF1508-B5D8-6146-6F4C-605ED2DDB7C1}" v="3" dt="2024-07-11T16:40:39.584"/>
    <p1510:client id="{992FE52C-332A-09EE-6AFA-5508E45C8A61}" v="1139" dt="2024-07-11T14:14:34.808"/>
    <p1510:client id="{A64EF4E2-12D1-8CD1-8860-E98602561955}" v="1" dt="2024-07-10T15:14:44.474"/>
    <p1510:client id="{D0D3B94E-E9F3-E74F-F7C6-8C3C8E9FBF54}" v="29" dt="2024-07-11T16:39:42.923"/>
    <p1510:client id="{EE2610FC-AD0C-08C4-3013-EC46F36114B6}" v="6" dt="2024-07-11T12:26:08.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2" autoAdjust="0"/>
  </p:normalViewPr>
  <p:slideViewPr>
    <p:cSldViewPr snapToGrid="0">
      <p:cViewPr varScale="1">
        <p:scale>
          <a:sx n="97" d="100"/>
          <a:sy n="97" d="100"/>
        </p:scale>
        <p:origin x="996" y="90"/>
      </p:cViewPr>
      <p:guideLst/>
    </p:cSldViewPr>
  </p:slideViewPr>
  <p:notesTextViewPr>
    <p:cViewPr>
      <p:scale>
        <a:sx n="1" d="1"/>
        <a:sy n="1" d="1"/>
      </p:scale>
      <p:origin x="0" y="0"/>
    </p:cViewPr>
  </p:notesTextViewPr>
  <p:sorterViewPr>
    <p:cViewPr>
      <p:scale>
        <a:sx n="188" d="100"/>
        <a:sy n="188" d="100"/>
      </p:scale>
      <p:origin x="0" y="-564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Number </a:t>
            </a:r>
            <a:r>
              <a:rPr lang="en-US" dirty="0" smtClean="0"/>
              <a:t>of Reported </a:t>
            </a:r>
            <a:r>
              <a:rPr lang="en-US" dirty="0"/>
              <a:t>Self Harm Incidents resulting in Death per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Data!$B$1</c:f>
              <c:strCache>
                <c:ptCount val="1"/>
                <c:pt idx="0">
                  <c:v>Data</c:v>
                </c:pt>
              </c:strCache>
            </c:strRef>
          </c:tx>
          <c:spPr>
            <a:ln w="28575" cap="rnd">
              <a:solidFill>
                <a:schemeClr val="accent1"/>
              </a:solidFill>
              <a:round/>
            </a:ln>
            <a:effectLst/>
          </c:spPr>
          <c:marker>
            <c:symbol val="none"/>
          </c:marker>
          <c:cat>
            <c:strRef>
              <c:f>Data!$A$2:$A$44</c:f>
              <c:strCache>
                <c:ptCount val="43"/>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pt idx="18">
                  <c:v>Jun 2022</c:v>
                </c:pt>
                <c:pt idx="19">
                  <c:v>Jul 2022</c:v>
                </c:pt>
                <c:pt idx="20">
                  <c:v>Aug 2022</c:v>
                </c:pt>
                <c:pt idx="21">
                  <c:v>Sep 2022</c:v>
                </c:pt>
                <c:pt idx="22">
                  <c:v>Oct 2022</c:v>
                </c:pt>
                <c:pt idx="23">
                  <c:v>Nov 2022</c:v>
                </c:pt>
                <c:pt idx="24">
                  <c:v>Dec 2022</c:v>
                </c:pt>
                <c:pt idx="25">
                  <c:v>Jan 2023</c:v>
                </c:pt>
                <c:pt idx="26">
                  <c:v>Feb 2023</c:v>
                </c:pt>
                <c:pt idx="27">
                  <c:v>Mar 2023</c:v>
                </c:pt>
                <c:pt idx="28">
                  <c:v>Apr 2023</c:v>
                </c:pt>
                <c:pt idx="29">
                  <c:v>May 2023</c:v>
                </c:pt>
                <c:pt idx="30">
                  <c:v>Jun 2023</c:v>
                </c:pt>
                <c:pt idx="31">
                  <c:v>Jul 2023</c:v>
                </c:pt>
                <c:pt idx="32">
                  <c:v>Aug 2023</c:v>
                </c:pt>
                <c:pt idx="33">
                  <c:v>Sep 2023</c:v>
                </c:pt>
                <c:pt idx="34">
                  <c:v>Oct 2023</c:v>
                </c:pt>
                <c:pt idx="35">
                  <c:v>Nov 2023</c:v>
                </c:pt>
                <c:pt idx="36">
                  <c:v>Dec 2023</c:v>
                </c:pt>
                <c:pt idx="37">
                  <c:v>Jan 2024</c:v>
                </c:pt>
                <c:pt idx="38">
                  <c:v>Feb 2024</c:v>
                </c:pt>
                <c:pt idx="39">
                  <c:v>Mar 2024</c:v>
                </c:pt>
                <c:pt idx="40">
                  <c:v>Apr 2024</c:v>
                </c:pt>
                <c:pt idx="41">
                  <c:v>May 2024</c:v>
                </c:pt>
                <c:pt idx="42">
                  <c:v>Jun 2024</c:v>
                </c:pt>
              </c:strCache>
            </c:strRef>
          </c:cat>
          <c:val>
            <c:numRef>
              <c:f>Data!$B$2:$B$44</c:f>
              <c:numCache>
                <c:formatCode>General</c:formatCode>
                <c:ptCount val="43"/>
                <c:pt idx="0">
                  <c:v>1</c:v>
                </c:pt>
                <c:pt idx="1">
                  <c:v>0</c:v>
                </c:pt>
                <c:pt idx="2">
                  <c:v>0</c:v>
                </c:pt>
                <c:pt idx="3">
                  <c:v>0</c:v>
                </c:pt>
                <c:pt idx="4">
                  <c:v>1</c:v>
                </c:pt>
                <c:pt idx="5">
                  <c:v>0</c:v>
                </c:pt>
                <c:pt idx="6">
                  <c:v>0</c:v>
                </c:pt>
                <c:pt idx="7">
                  <c:v>0</c:v>
                </c:pt>
                <c:pt idx="8">
                  <c:v>0</c:v>
                </c:pt>
                <c:pt idx="9">
                  <c:v>0</c:v>
                </c:pt>
                <c:pt idx="10">
                  <c:v>0</c:v>
                </c:pt>
                <c:pt idx="11">
                  <c:v>1</c:v>
                </c:pt>
                <c:pt idx="12">
                  <c:v>0</c:v>
                </c:pt>
                <c:pt idx="13">
                  <c:v>0</c:v>
                </c:pt>
                <c:pt idx="14">
                  <c:v>0</c:v>
                </c:pt>
                <c:pt idx="15">
                  <c:v>0</c:v>
                </c:pt>
                <c:pt idx="16">
                  <c:v>0</c:v>
                </c:pt>
                <c:pt idx="17">
                  <c:v>1</c:v>
                </c:pt>
                <c:pt idx="18">
                  <c:v>0</c:v>
                </c:pt>
                <c:pt idx="19">
                  <c:v>1</c:v>
                </c:pt>
                <c:pt idx="20">
                  <c:v>1</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Cache>
            </c:numRef>
          </c:val>
          <c:smooth val="0"/>
          <c:extLst>
            <c:ext xmlns:c16="http://schemas.microsoft.com/office/drawing/2014/chart" uri="{C3380CC4-5D6E-409C-BE32-E72D297353CC}">
              <c16:uniqueId val="{00000000-A183-4BAB-A91D-C6CDADBB49ED}"/>
            </c:ext>
          </c:extLst>
        </c:ser>
        <c:dLbls>
          <c:showLegendKey val="0"/>
          <c:showVal val="0"/>
          <c:showCatName val="0"/>
          <c:showSerName val="0"/>
          <c:showPercent val="0"/>
          <c:showBubbleSize val="0"/>
        </c:dLbls>
        <c:smooth val="0"/>
        <c:axId val="1419965823"/>
        <c:axId val="1419977823"/>
      </c:lineChart>
      <c:dateAx>
        <c:axId val="141996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19977823"/>
        <c:crosses val="autoZero"/>
        <c:auto val="0"/>
        <c:lblOffset val="100"/>
        <c:baseTimeUnit val="days"/>
      </c:dateAx>
      <c:valAx>
        <c:axId val="1419977823"/>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19965823"/>
        <c:crosses val="autoZero"/>
        <c:crossBetween val="midCat"/>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reviews</a:t>
            </a:r>
            <a:r>
              <a:rPr lang="en-GB" baseline="0" dirty="0"/>
              <a:t> commissioned under PSIRF</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Data!$B$4:$AF$4</c:f>
            </c:numRef>
          </c:val>
          <c:smooth val="0"/>
          <c:extLst>
            <c:ext xmlns:c16="http://schemas.microsoft.com/office/drawing/2014/chart" uri="{C3380CC4-5D6E-409C-BE32-E72D297353CC}">
              <c16:uniqueId val="{00000000-1A63-424E-85CA-3DEB52100A65}"/>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Data!$B$5:$AF$5</c:f>
            </c:numRef>
          </c:val>
          <c:smooth val="0"/>
          <c:extLst>
            <c:ext xmlns:c16="http://schemas.microsoft.com/office/drawing/2014/chart" uri="{C3380CC4-5D6E-409C-BE32-E72D297353CC}">
              <c16:uniqueId val="{00000001-1A63-424E-85CA-3DEB52100A65}"/>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Data!$B$6:$AF$6</c:f>
            </c:numRef>
          </c:val>
          <c:smooth val="0"/>
          <c:extLst>
            <c:ext xmlns:c16="http://schemas.microsoft.com/office/drawing/2014/chart" uri="{C3380CC4-5D6E-409C-BE32-E72D297353CC}">
              <c16:uniqueId val="{00000002-1A63-424E-85CA-3DEB52100A65}"/>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Data!$B$7:$AF$7</c:f>
            </c:numRef>
          </c:val>
          <c:smooth val="0"/>
          <c:extLst>
            <c:ext xmlns:c16="http://schemas.microsoft.com/office/drawing/2014/chart" uri="{C3380CC4-5D6E-409C-BE32-E72D297353CC}">
              <c16:uniqueId val="{00000003-1A63-424E-85CA-3DEB52100A65}"/>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Data!$B$8:$AF$8</c:f>
            </c:numRef>
          </c:val>
          <c:smooth val="0"/>
          <c:extLst>
            <c:ext xmlns:c16="http://schemas.microsoft.com/office/drawing/2014/chart" uri="{C3380CC4-5D6E-409C-BE32-E72D297353CC}">
              <c16:uniqueId val="{00000004-1A63-424E-85CA-3DEB52100A65}"/>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Data!$B$9:$AF$9</c:f>
            </c:numRef>
          </c:val>
          <c:smooth val="0"/>
          <c:extLst>
            <c:ext xmlns:c16="http://schemas.microsoft.com/office/drawing/2014/chart" uri="{C3380CC4-5D6E-409C-BE32-E72D297353CC}">
              <c16:uniqueId val="{00000005-1A63-424E-85CA-3DEB52100A65}"/>
            </c:ext>
          </c:extLst>
        </c:ser>
        <c:ser>
          <c:idx val="6"/>
          <c:order val="6"/>
          <c:spPr>
            <a:ln w="28575" cap="rnd">
              <a:solidFill>
                <a:schemeClr val="accent1">
                  <a:lumMod val="60000"/>
                </a:schemeClr>
              </a:solidFill>
              <a:round/>
            </a:ln>
            <a:effectLst/>
          </c:spPr>
          <c:marker>
            <c:symbol val="none"/>
          </c:marker>
          <c:cat>
            <c:strRef>
              <c:f>Data!$B$3:$AF$3</c:f>
              <c:strCache>
                <c:ptCount val="31"/>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pt idx="24">
                  <c:v>Jan 2024</c:v>
                </c:pt>
                <c:pt idx="25">
                  <c:v>Feb 2024</c:v>
                </c:pt>
                <c:pt idx="26">
                  <c:v>Mar 2024</c:v>
                </c:pt>
                <c:pt idx="27">
                  <c:v>Apr 2024</c:v>
                </c:pt>
                <c:pt idx="28">
                  <c:v>May 2024</c:v>
                </c:pt>
                <c:pt idx="29">
                  <c:v>Jun 2024</c:v>
                </c:pt>
                <c:pt idx="30">
                  <c:v>Jul 2024</c:v>
                </c:pt>
              </c:strCache>
            </c:strRef>
          </c:cat>
          <c:val>
            <c:numRef>
              <c:f>Data!$B$10:$AF$10</c:f>
              <c:numCache>
                <c:formatCode>General</c:formatCode>
                <c:ptCount val="31"/>
                <c:pt idx="0">
                  <c:v>15</c:v>
                </c:pt>
                <c:pt idx="1">
                  <c:v>13</c:v>
                </c:pt>
                <c:pt idx="2">
                  <c:v>12</c:v>
                </c:pt>
                <c:pt idx="3">
                  <c:v>7</c:v>
                </c:pt>
                <c:pt idx="4">
                  <c:v>9</c:v>
                </c:pt>
                <c:pt idx="5">
                  <c:v>12</c:v>
                </c:pt>
                <c:pt idx="6">
                  <c:v>16</c:v>
                </c:pt>
                <c:pt idx="7">
                  <c:v>12</c:v>
                </c:pt>
                <c:pt idx="8">
                  <c:v>11</c:v>
                </c:pt>
                <c:pt idx="9">
                  <c:v>9</c:v>
                </c:pt>
                <c:pt idx="10">
                  <c:v>5</c:v>
                </c:pt>
                <c:pt idx="11">
                  <c:v>7</c:v>
                </c:pt>
                <c:pt idx="12">
                  <c:v>8</c:v>
                </c:pt>
                <c:pt idx="13">
                  <c:v>10</c:v>
                </c:pt>
                <c:pt idx="14">
                  <c:v>13</c:v>
                </c:pt>
                <c:pt idx="15">
                  <c:v>8</c:v>
                </c:pt>
                <c:pt idx="16">
                  <c:v>19</c:v>
                </c:pt>
                <c:pt idx="17">
                  <c:v>9</c:v>
                </c:pt>
                <c:pt idx="18">
                  <c:v>7</c:v>
                </c:pt>
                <c:pt idx="19">
                  <c:v>8</c:v>
                </c:pt>
                <c:pt idx="20">
                  <c:v>8</c:v>
                </c:pt>
                <c:pt idx="21">
                  <c:v>4</c:v>
                </c:pt>
                <c:pt idx="22">
                  <c:v>7</c:v>
                </c:pt>
                <c:pt idx="23">
                  <c:v>5</c:v>
                </c:pt>
                <c:pt idx="24">
                  <c:v>9</c:v>
                </c:pt>
                <c:pt idx="25">
                  <c:v>4</c:v>
                </c:pt>
                <c:pt idx="26">
                  <c:v>0</c:v>
                </c:pt>
                <c:pt idx="27">
                  <c:v>4</c:v>
                </c:pt>
                <c:pt idx="28">
                  <c:v>2</c:v>
                </c:pt>
                <c:pt idx="29">
                  <c:v>5</c:v>
                </c:pt>
                <c:pt idx="30">
                  <c:v>1</c:v>
                </c:pt>
              </c:numCache>
            </c:numRef>
          </c:val>
          <c:smooth val="0"/>
          <c:extLst>
            <c:ext xmlns:c16="http://schemas.microsoft.com/office/drawing/2014/chart" uri="{C3380CC4-5D6E-409C-BE32-E72D297353CC}">
              <c16:uniqueId val="{00000006-1A63-424E-85CA-3DEB52100A65}"/>
            </c:ext>
          </c:extLst>
        </c:ser>
        <c:dLbls>
          <c:showLegendKey val="0"/>
          <c:showVal val="0"/>
          <c:showCatName val="0"/>
          <c:showSerName val="0"/>
          <c:showPercent val="0"/>
          <c:showBubbleSize val="0"/>
        </c:dLbls>
        <c:smooth val="0"/>
        <c:axId val="423315496"/>
        <c:axId val="329571224"/>
      </c:lineChart>
      <c:catAx>
        <c:axId val="42331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71224"/>
        <c:crosses val="autoZero"/>
        <c:auto val="1"/>
        <c:lblAlgn val="ctr"/>
        <c:lblOffset val="100"/>
        <c:noMultiLvlLbl val="0"/>
      </c:catAx>
      <c:valAx>
        <c:axId val="329571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315496"/>
        <c:crosses val="autoZero"/>
        <c:crossBetween val="between"/>
      </c:valAx>
      <c:spPr>
        <a:noFill/>
        <a:ln>
          <a:noFill/>
        </a:ln>
        <a:effectLst/>
      </c:spPr>
    </c:plotArea>
    <c:plotVisOnly val="1"/>
    <c:dispBlanksAs val="gap"/>
    <c:showDLblsOverMax val="0"/>
  </c:chart>
  <c:spPr>
    <a:noFill/>
    <a:ln>
      <a:solidFill>
        <a:srgbClr val="005EB8"/>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dirty="0"/>
              <a:t>Number of </a:t>
            </a:r>
            <a:r>
              <a:rPr lang="en-GB" dirty="0" smtClean="0"/>
              <a:t>Reported Self-Harm </a:t>
            </a:r>
            <a:r>
              <a:rPr lang="en-GB" dirty="0"/>
              <a:t>Events per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Data!$A$1:$A$49</c:f>
              <c:strCache>
                <c:ptCount val="49"/>
                <c:pt idx="0">
                  <c:v>X-axis</c:v>
                </c:pt>
                <c:pt idx="1">
                  <c:v>Jan 2020</c:v>
                </c:pt>
                <c:pt idx="2">
                  <c:v>Feb 2020</c:v>
                </c:pt>
                <c:pt idx="3">
                  <c:v>Mar 2020</c:v>
                </c:pt>
                <c:pt idx="4">
                  <c:v>Apr 2020</c:v>
                </c:pt>
                <c:pt idx="5">
                  <c:v>May 2020</c:v>
                </c:pt>
                <c:pt idx="6">
                  <c:v>Jun 2020</c:v>
                </c:pt>
                <c:pt idx="7">
                  <c:v>Jul 2020</c:v>
                </c:pt>
                <c:pt idx="8">
                  <c:v>Aug 2020</c:v>
                </c:pt>
                <c:pt idx="9">
                  <c:v>Sep 2020</c:v>
                </c:pt>
                <c:pt idx="10">
                  <c:v>Oct 2020</c:v>
                </c:pt>
                <c:pt idx="11">
                  <c:v>Nov 2020</c:v>
                </c:pt>
                <c:pt idx="12">
                  <c:v>Dec 2020</c:v>
                </c:pt>
                <c:pt idx="13">
                  <c:v>Jan 2021</c:v>
                </c:pt>
                <c:pt idx="14">
                  <c:v>Feb 2021</c:v>
                </c:pt>
                <c:pt idx="15">
                  <c:v>Mar 2021</c:v>
                </c:pt>
                <c:pt idx="16">
                  <c:v>Apr 2021</c:v>
                </c:pt>
                <c:pt idx="17">
                  <c:v>May 2021</c:v>
                </c:pt>
                <c:pt idx="18">
                  <c:v>Jun 2021</c:v>
                </c:pt>
                <c:pt idx="19">
                  <c:v>Jul 2021</c:v>
                </c:pt>
                <c:pt idx="20">
                  <c:v>Aug 2021</c:v>
                </c:pt>
                <c:pt idx="21">
                  <c:v>Sep 2021</c:v>
                </c:pt>
                <c:pt idx="22">
                  <c:v>Oct 2021</c:v>
                </c:pt>
                <c:pt idx="23">
                  <c:v>Nov 2021</c:v>
                </c:pt>
                <c:pt idx="24">
                  <c:v>Dec 2021</c:v>
                </c:pt>
                <c:pt idx="25">
                  <c:v>Jan 2022</c:v>
                </c:pt>
                <c:pt idx="26">
                  <c:v>Feb 2022</c:v>
                </c:pt>
                <c:pt idx="27">
                  <c:v>Mar 2022</c:v>
                </c:pt>
                <c:pt idx="28">
                  <c:v>Apr 2022</c:v>
                </c:pt>
                <c:pt idx="29">
                  <c:v>May 2022</c:v>
                </c:pt>
                <c:pt idx="30">
                  <c:v>Jun 2022</c:v>
                </c:pt>
                <c:pt idx="31">
                  <c:v>Jul 2022</c:v>
                </c:pt>
                <c:pt idx="32">
                  <c:v>Aug 2022</c:v>
                </c:pt>
                <c:pt idx="33">
                  <c:v>Sep 2022</c:v>
                </c:pt>
                <c:pt idx="34">
                  <c:v>Oct 2022</c:v>
                </c:pt>
                <c:pt idx="35">
                  <c:v>Nov 2022</c:v>
                </c:pt>
                <c:pt idx="36">
                  <c:v>Dec 2022</c:v>
                </c:pt>
                <c:pt idx="37">
                  <c:v>Jan 2023</c:v>
                </c:pt>
                <c:pt idx="38">
                  <c:v>Feb 2023</c:v>
                </c:pt>
                <c:pt idx="39">
                  <c:v>Mar 2023</c:v>
                </c:pt>
                <c:pt idx="40">
                  <c:v>Apr 2023</c:v>
                </c:pt>
                <c:pt idx="41">
                  <c:v>May 2023</c:v>
                </c:pt>
                <c:pt idx="42">
                  <c:v>Jun 2023</c:v>
                </c:pt>
                <c:pt idx="43">
                  <c:v>Jul 2023</c:v>
                </c:pt>
                <c:pt idx="44">
                  <c:v>Aug 2023</c:v>
                </c:pt>
                <c:pt idx="45">
                  <c:v>Sep 2023</c:v>
                </c:pt>
                <c:pt idx="46">
                  <c:v>Oct 2023</c:v>
                </c:pt>
                <c:pt idx="47">
                  <c:v>Nov 2023</c:v>
                </c:pt>
                <c:pt idx="48">
                  <c:v>Dec 2023</c:v>
                </c:pt>
              </c:strCache>
            </c:strRef>
          </c:cat>
          <c:val>
            <c:numRef>
              <c:f>Data!$G$1:$G$49</c:f>
              <c:numCache>
                <c:formatCode>General</c:formatCode>
                <c:ptCount val="49"/>
                <c:pt idx="0">
                  <c:v>0</c:v>
                </c:pt>
                <c:pt idx="1">
                  <c:v>218</c:v>
                </c:pt>
                <c:pt idx="2">
                  <c:v>217</c:v>
                </c:pt>
                <c:pt idx="3">
                  <c:v>222</c:v>
                </c:pt>
                <c:pt idx="4">
                  <c:v>204</c:v>
                </c:pt>
                <c:pt idx="5">
                  <c:v>294</c:v>
                </c:pt>
                <c:pt idx="6">
                  <c:v>324</c:v>
                </c:pt>
                <c:pt idx="7">
                  <c:v>295</c:v>
                </c:pt>
                <c:pt idx="8">
                  <c:v>299</c:v>
                </c:pt>
                <c:pt idx="9">
                  <c:v>222</c:v>
                </c:pt>
                <c:pt idx="10">
                  <c:v>274</c:v>
                </c:pt>
                <c:pt idx="11">
                  <c:v>236</c:v>
                </c:pt>
                <c:pt idx="12">
                  <c:v>226</c:v>
                </c:pt>
                <c:pt idx="13">
                  <c:v>196</c:v>
                </c:pt>
                <c:pt idx="14">
                  <c:v>253</c:v>
                </c:pt>
                <c:pt idx="15">
                  <c:v>288</c:v>
                </c:pt>
                <c:pt idx="16">
                  <c:v>257</c:v>
                </c:pt>
                <c:pt idx="17">
                  <c:v>314</c:v>
                </c:pt>
                <c:pt idx="18">
                  <c:v>368</c:v>
                </c:pt>
                <c:pt idx="19">
                  <c:v>327</c:v>
                </c:pt>
                <c:pt idx="20">
                  <c:v>245</c:v>
                </c:pt>
                <c:pt idx="21">
                  <c:v>157</c:v>
                </c:pt>
                <c:pt idx="22">
                  <c:v>179</c:v>
                </c:pt>
                <c:pt idx="23">
                  <c:v>237</c:v>
                </c:pt>
                <c:pt idx="24">
                  <c:v>181</c:v>
                </c:pt>
                <c:pt idx="25">
                  <c:v>321</c:v>
                </c:pt>
                <c:pt idx="26">
                  <c:v>366</c:v>
                </c:pt>
                <c:pt idx="27">
                  <c:v>401</c:v>
                </c:pt>
                <c:pt idx="28">
                  <c:v>346</c:v>
                </c:pt>
                <c:pt idx="29">
                  <c:v>287</c:v>
                </c:pt>
                <c:pt idx="30">
                  <c:v>269</c:v>
                </c:pt>
                <c:pt idx="31">
                  <c:v>277</c:v>
                </c:pt>
                <c:pt idx="32">
                  <c:v>232</c:v>
                </c:pt>
                <c:pt idx="33">
                  <c:v>194</c:v>
                </c:pt>
                <c:pt idx="34">
                  <c:v>319</c:v>
                </c:pt>
                <c:pt idx="35">
                  <c:v>330</c:v>
                </c:pt>
                <c:pt idx="36">
                  <c:v>380</c:v>
                </c:pt>
                <c:pt idx="37">
                  <c:v>385</c:v>
                </c:pt>
                <c:pt idx="38">
                  <c:v>324</c:v>
                </c:pt>
                <c:pt idx="39">
                  <c:v>372</c:v>
                </c:pt>
                <c:pt idx="40">
                  <c:v>349</c:v>
                </c:pt>
                <c:pt idx="41">
                  <c:v>453</c:v>
                </c:pt>
                <c:pt idx="42">
                  <c:v>470</c:v>
                </c:pt>
                <c:pt idx="43">
                  <c:v>512</c:v>
                </c:pt>
                <c:pt idx="44">
                  <c:v>476</c:v>
                </c:pt>
                <c:pt idx="45">
                  <c:v>426</c:v>
                </c:pt>
                <c:pt idx="46">
                  <c:v>375</c:v>
                </c:pt>
                <c:pt idx="47">
                  <c:v>408</c:v>
                </c:pt>
                <c:pt idx="48">
                  <c:v>460</c:v>
                </c:pt>
              </c:numCache>
            </c:numRef>
          </c:val>
          <c:smooth val="0"/>
          <c:extLst>
            <c:ext xmlns:c16="http://schemas.microsoft.com/office/drawing/2014/chart" uri="{C3380CC4-5D6E-409C-BE32-E72D297353CC}">
              <c16:uniqueId val="{00000000-F1D5-462C-A07A-91FFC20779F6}"/>
            </c:ext>
          </c:extLst>
        </c:ser>
        <c:dLbls>
          <c:showLegendKey val="0"/>
          <c:showVal val="0"/>
          <c:showCatName val="0"/>
          <c:showSerName val="0"/>
          <c:showPercent val="0"/>
          <c:showBubbleSize val="0"/>
        </c:dLbls>
        <c:smooth val="0"/>
        <c:axId val="1248470431"/>
        <c:axId val="1248480511"/>
      </c:lineChart>
      <c:catAx>
        <c:axId val="124847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48480511"/>
        <c:crosses val="autoZero"/>
        <c:auto val="1"/>
        <c:lblAlgn val="ctr"/>
        <c:lblOffset val="100"/>
        <c:noMultiLvlLbl val="0"/>
      </c:catAx>
      <c:valAx>
        <c:axId val="1248480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484704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dirty="0"/>
              <a:t>Number of </a:t>
            </a:r>
            <a:r>
              <a:rPr lang="en-GB" dirty="0" smtClean="0"/>
              <a:t>Reported Self </a:t>
            </a:r>
            <a:r>
              <a:rPr lang="en-GB" dirty="0"/>
              <a:t>Harm Events per Month resulting in moderate or above harm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Data!$A$2:$A$49</c:f>
              <c:strCache>
                <c:ptCount val="48"/>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pt idx="24">
                  <c:v>Jan 2022</c:v>
                </c:pt>
                <c:pt idx="25">
                  <c:v>Feb 2022</c:v>
                </c:pt>
                <c:pt idx="26">
                  <c:v>Mar 2022</c:v>
                </c:pt>
                <c:pt idx="27">
                  <c:v>Apr 2022</c:v>
                </c:pt>
                <c:pt idx="28">
                  <c:v>May 2022</c:v>
                </c:pt>
                <c:pt idx="29">
                  <c:v>Jun 2022</c:v>
                </c:pt>
                <c:pt idx="30">
                  <c:v>Jul 2022</c:v>
                </c:pt>
                <c:pt idx="31">
                  <c:v>Aug 2022</c:v>
                </c:pt>
                <c:pt idx="32">
                  <c:v>Sep 2022</c:v>
                </c:pt>
                <c:pt idx="33">
                  <c:v>Oct 2022</c:v>
                </c:pt>
                <c:pt idx="34">
                  <c:v>Nov 2022</c:v>
                </c:pt>
                <c:pt idx="35">
                  <c:v>Dec 2022</c:v>
                </c:pt>
                <c:pt idx="36">
                  <c:v>Jan 2023</c:v>
                </c:pt>
                <c:pt idx="37">
                  <c:v>Feb 2023</c:v>
                </c:pt>
                <c:pt idx="38">
                  <c:v>Mar 2023</c:v>
                </c:pt>
                <c:pt idx="39">
                  <c:v>Apr 2023</c:v>
                </c:pt>
                <c:pt idx="40">
                  <c:v>May 2023</c:v>
                </c:pt>
                <c:pt idx="41">
                  <c:v>Jun 2023</c:v>
                </c:pt>
                <c:pt idx="42">
                  <c:v>Jul 2023</c:v>
                </c:pt>
                <c:pt idx="43">
                  <c:v>Aug 2023</c:v>
                </c:pt>
                <c:pt idx="44">
                  <c:v>Sep 2023</c:v>
                </c:pt>
                <c:pt idx="45">
                  <c:v>Oct 2023</c:v>
                </c:pt>
                <c:pt idx="46">
                  <c:v>Nov 2023</c:v>
                </c:pt>
                <c:pt idx="47">
                  <c:v>Dec 2023</c:v>
                </c:pt>
              </c:strCache>
            </c:strRef>
          </c:cat>
          <c:val>
            <c:numRef>
              <c:f>Data!$H$2:$H$49</c:f>
              <c:numCache>
                <c:formatCode>General</c:formatCode>
                <c:ptCount val="48"/>
                <c:pt idx="0">
                  <c:v>1</c:v>
                </c:pt>
                <c:pt idx="1">
                  <c:v>4</c:v>
                </c:pt>
                <c:pt idx="2">
                  <c:v>0</c:v>
                </c:pt>
                <c:pt idx="3">
                  <c:v>3</c:v>
                </c:pt>
                <c:pt idx="4">
                  <c:v>2</c:v>
                </c:pt>
                <c:pt idx="5">
                  <c:v>3</c:v>
                </c:pt>
                <c:pt idx="6">
                  <c:v>2</c:v>
                </c:pt>
                <c:pt idx="7">
                  <c:v>2</c:v>
                </c:pt>
                <c:pt idx="8">
                  <c:v>3</c:v>
                </c:pt>
                <c:pt idx="9">
                  <c:v>5</c:v>
                </c:pt>
                <c:pt idx="10">
                  <c:v>7</c:v>
                </c:pt>
                <c:pt idx="11">
                  <c:v>5</c:v>
                </c:pt>
                <c:pt idx="12">
                  <c:v>2</c:v>
                </c:pt>
                <c:pt idx="13">
                  <c:v>4</c:v>
                </c:pt>
                <c:pt idx="14">
                  <c:v>4</c:v>
                </c:pt>
                <c:pt idx="15">
                  <c:v>6</c:v>
                </c:pt>
                <c:pt idx="16">
                  <c:v>1</c:v>
                </c:pt>
                <c:pt idx="17">
                  <c:v>8</c:v>
                </c:pt>
                <c:pt idx="18">
                  <c:v>4</c:v>
                </c:pt>
                <c:pt idx="19">
                  <c:v>7</c:v>
                </c:pt>
                <c:pt idx="20">
                  <c:v>4</c:v>
                </c:pt>
                <c:pt idx="21">
                  <c:v>5</c:v>
                </c:pt>
                <c:pt idx="22">
                  <c:v>5</c:v>
                </c:pt>
                <c:pt idx="23">
                  <c:v>3</c:v>
                </c:pt>
                <c:pt idx="24">
                  <c:v>7</c:v>
                </c:pt>
                <c:pt idx="25">
                  <c:v>5</c:v>
                </c:pt>
                <c:pt idx="26">
                  <c:v>3</c:v>
                </c:pt>
                <c:pt idx="27">
                  <c:v>4</c:v>
                </c:pt>
                <c:pt idx="28">
                  <c:v>4</c:v>
                </c:pt>
                <c:pt idx="29">
                  <c:v>1</c:v>
                </c:pt>
                <c:pt idx="30">
                  <c:v>10</c:v>
                </c:pt>
                <c:pt idx="31">
                  <c:v>5</c:v>
                </c:pt>
                <c:pt idx="32">
                  <c:v>2</c:v>
                </c:pt>
                <c:pt idx="33">
                  <c:v>8</c:v>
                </c:pt>
                <c:pt idx="34">
                  <c:v>9</c:v>
                </c:pt>
                <c:pt idx="35">
                  <c:v>3</c:v>
                </c:pt>
                <c:pt idx="36">
                  <c:v>4</c:v>
                </c:pt>
                <c:pt idx="37">
                  <c:v>6</c:v>
                </c:pt>
                <c:pt idx="38">
                  <c:v>5</c:v>
                </c:pt>
                <c:pt idx="39">
                  <c:v>8</c:v>
                </c:pt>
                <c:pt idx="40">
                  <c:v>12</c:v>
                </c:pt>
                <c:pt idx="41">
                  <c:v>4</c:v>
                </c:pt>
                <c:pt idx="42">
                  <c:v>4</c:v>
                </c:pt>
                <c:pt idx="43">
                  <c:v>6</c:v>
                </c:pt>
                <c:pt idx="44">
                  <c:v>10</c:v>
                </c:pt>
                <c:pt idx="45">
                  <c:v>5</c:v>
                </c:pt>
                <c:pt idx="46">
                  <c:v>2</c:v>
                </c:pt>
                <c:pt idx="47">
                  <c:v>1</c:v>
                </c:pt>
              </c:numCache>
            </c:numRef>
          </c:val>
          <c:smooth val="0"/>
          <c:extLst>
            <c:ext xmlns:c16="http://schemas.microsoft.com/office/drawing/2014/chart" uri="{C3380CC4-5D6E-409C-BE32-E72D297353CC}">
              <c16:uniqueId val="{00000000-B418-4F03-A958-F18F7A044197}"/>
            </c:ext>
          </c:extLst>
        </c:ser>
        <c:dLbls>
          <c:showLegendKey val="0"/>
          <c:showVal val="0"/>
          <c:showCatName val="0"/>
          <c:showSerName val="0"/>
          <c:showPercent val="0"/>
          <c:showBubbleSize val="0"/>
        </c:dLbls>
        <c:smooth val="0"/>
        <c:axId val="1036674079"/>
        <c:axId val="1036677919"/>
      </c:lineChart>
      <c:catAx>
        <c:axId val="103667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36677919"/>
        <c:crosses val="autoZero"/>
        <c:auto val="1"/>
        <c:lblAlgn val="ctr"/>
        <c:lblOffset val="100"/>
        <c:noMultiLvlLbl val="0"/>
      </c:catAx>
      <c:valAx>
        <c:axId val="1036677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366740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010FFD-11EC-4CEE-81B2-B9D34C4238A9}" type="datetimeFigureOut">
              <a:rPr lang="en-GB" smtClean="0"/>
              <a:t>27/08/2024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94E227-3684-4D27-9B09-68555467E375}" type="slidenum">
              <a:rPr lang="en-GB" smtClean="0"/>
              <a:t>‹#›</a:t>
            </a:fld>
            <a:endParaRPr lang="en-GB"/>
          </a:p>
        </p:txBody>
      </p:sp>
    </p:spTree>
    <p:extLst>
      <p:ext uri="{BB962C8B-B14F-4D97-AF65-F5344CB8AC3E}">
        <p14:creationId xmlns:p14="http://schemas.microsoft.com/office/powerpoint/2010/main" val="1292439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5F92E-28FB-445E-9405-5A5D38D7477F}" type="datetimeFigureOut">
              <a:rPr lang="en-GB" smtClean="0"/>
              <a:t>27/08/2024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987FD-F576-478C-905F-3D838DD20D77}" type="slidenum">
              <a:rPr lang="en-GB" smtClean="0"/>
              <a:t>‹#›</a:t>
            </a:fld>
            <a:endParaRPr lang="en-GB"/>
          </a:p>
        </p:txBody>
      </p:sp>
    </p:spTree>
    <p:extLst>
      <p:ext uri="{BB962C8B-B14F-4D97-AF65-F5344CB8AC3E}">
        <p14:creationId xmlns:p14="http://schemas.microsoft.com/office/powerpoint/2010/main" val="337606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A987FD-F576-478C-905F-3D838DD20D77}" type="slidenum">
              <a:rPr lang="en-GB" smtClean="0"/>
              <a:t>1</a:t>
            </a:fld>
            <a:endParaRPr lang="en-GB"/>
          </a:p>
        </p:txBody>
      </p:sp>
    </p:spTree>
    <p:extLst>
      <p:ext uri="{BB962C8B-B14F-4D97-AF65-F5344CB8AC3E}">
        <p14:creationId xmlns:p14="http://schemas.microsoft.com/office/powerpoint/2010/main" val="270105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to Didier</a:t>
            </a:r>
            <a:r>
              <a:rPr lang="en-GB" baseline="0" dirty="0" smtClean="0"/>
              <a:t> to agree</a:t>
            </a:r>
            <a:endParaRPr lang="en-GB" dirty="0"/>
          </a:p>
        </p:txBody>
      </p:sp>
      <p:sp>
        <p:nvSpPr>
          <p:cNvPr id="4" name="Slide Number Placeholder 3"/>
          <p:cNvSpPr>
            <a:spLocks noGrp="1"/>
          </p:cNvSpPr>
          <p:nvPr>
            <p:ph type="sldNum" sz="quarter" idx="10"/>
          </p:nvPr>
        </p:nvSpPr>
        <p:spPr/>
        <p:txBody>
          <a:bodyPr/>
          <a:lstStyle/>
          <a:p>
            <a:fld id="{FAA987FD-F576-478C-905F-3D838DD20D77}" type="slidenum">
              <a:rPr lang="en-GB" smtClean="0"/>
              <a:t>7</a:t>
            </a:fld>
            <a:endParaRPr lang="en-GB"/>
          </a:p>
        </p:txBody>
      </p:sp>
    </p:spTree>
    <p:extLst>
      <p:ext uri="{BB962C8B-B14F-4D97-AF65-F5344CB8AC3E}">
        <p14:creationId xmlns:p14="http://schemas.microsoft.com/office/powerpoint/2010/main" val="390715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A987FD-F576-478C-905F-3D838DD20D77}" type="slidenum">
              <a:rPr lang="en-GB" smtClean="0"/>
              <a:t>31</a:t>
            </a:fld>
            <a:endParaRPr lang="en-GB"/>
          </a:p>
        </p:txBody>
      </p:sp>
    </p:spTree>
    <p:extLst>
      <p:ext uri="{BB962C8B-B14F-4D97-AF65-F5344CB8AC3E}">
        <p14:creationId xmlns:p14="http://schemas.microsoft.com/office/powerpoint/2010/main" val="304346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A987FD-F576-478C-905F-3D838DD20D77}" type="slidenum">
              <a:rPr lang="en-GB" smtClean="0"/>
              <a:t>32</a:t>
            </a:fld>
            <a:endParaRPr lang="en-GB"/>
          </a:p>
        </p:txBody>
      </p:sp>
    </p:spTree>
    <p:extLst>
      <p:ext uri="{BB962C8B-B14F-4D97-AF65-F5344CB8AC3E}">
        <p14:creationId xmlns:p14="http://schemas.microsoft.com/office/powerpoint/2010/main" val="2496193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Blue/Pink">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2100" y="2484314"/>
            <a:ext cx="8978900" cy="2196041"/>
          </a:xfrm>
        </p:spPr>
        <p:txBody>
          <a:bodyPr anchor="b">
            <a:noAutofit/>
          </a:bodyPr>
          <a:lstStyle>
            <a:lvl1pPr algn="l">
              <a:defRPr lang="en-GB" sz="10000" kern="1200" baseline="0">
                <a:solidFill>
                  <a:srgbClr val="7DC8FF"/>
                </a:solidFill>
                <a:latin typeface="Impact" panose="020B0806030902050204" pitchFamily="34" charset="0"/>
                <a:ea typeface="+mn-ea"/>
                <a:cs typeface="+mn-cs"/>
              </a:defRPr>
            </a:lvl1pPr>
          </a:lstStyle>
          <a:p>
            <a:r>
              <a:rPr lang="en-GB"/>
              <a:t>CLICK TO EDIT (ALL CAPS)</a:t>
            </a:r>
          </a:p>
        </p:txBody>
      </p:sp>
      <p:sp>
        <p:nvSpPr>
          <p:cNvPr id="3" name="Subtitle 2"/>
          <p:cNvSpPr>
            <a:spLocks noGrp="1"/>
          </p:cNvSpPr>
          <p:nvPr>
            <p:ph type="subTitle" idx="1" hasCustomPrompt="1"/>
          </p:nvPr>
        </p:nvSpPr>
        <p:spPr>
          <a:xfrm>
            <a:off x="283729" y="4994298"/>
            <a:ext cx="8987271" cy="480131"/>
          </a:xfrm>
        </p:spPr>
        <p:txBody>
          <a:bodyPr>
            <a:noAutofit/>
          </a:bodyPr>
          <a:lstStyle>
            <a:lvl1pPr marL="0" indent="0" algn="l">
              <a:buNone/>
              <a:defRPr lang="en-GB" sz="3600" i="1" kern="1200" dirty="0">
                <a:solidFill>
                  <a:schemeClr val="bg1"/>
                </a:solidFill>
                <a:latin typeface="Impact" panose="020B080603090205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(ALL CAPS)</a:t>
            </a:r>
          </a:p>
        </p:txBody>
      </p:sp>
      <p:grpSp>
        <p:nvGrpSpPr>
          <p:cNvPr id="8" name="Group 7"/>
          <p:cNvGrpSpPr/>
          <p:nvPr userDrawn="1"/>
        </p:nvGrpSpPr>
        <p:grpSpPr>
          <a:xfrm>
            <a:off x="366256" y="325580"/>
            <a:ext cx="2743200" cy="900112"/>
            <a:chOff x="412751" y="1152858"/>
            <a:chExt cx="2743200" cy="900112"/>
          </a:xfrm>
        </p:grpSpPr>
        <p:pic>
          <p:nvPicPr>
            <p:cNvPr id="9" name="Picture 8"/>
            <p:cNvPicPr>
              <a:picLocks noChangeAspect="1"/>
            </p:cNvPicPr>
            <p:nvPr userDrawn="1"/>
          </p:nvPicPr>
          <p:blipFill>
            <a:blip r:embed="rId2"/>
            <a:stretch>
              <a:fillRect/>
            </a:stretch>
          </p:blipFill>
          <p:spPr>
            <a:xfrm>
              <a:off x="412751" y="1152858"/>
              <a:ext cx="720724" cy="289270"/>
            </a:xfrm>
            <a:prstGeom prst="rect">
              <a:avLst/>
            </a:prstGeom>
          </p:spPr>
        </p:pic>
        <p:pic>
          <p:nvPicPr>
            <p:cNvPr id="11"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5502CCF-7584-4D15-96A1-E570A4D5BB94}"/>
              </a:ext>
            </a:extLst>
          </p:cNvPr>
          <p:cNvSpPr txBox="1"/>
          <p:nvPr userDrawn="1"/>
        </p:nvSpPr>
        <p:spPr>
          <a:xfrm>
            <a:off x="8495035" y="5474429"/>
            <a:ext cx="3696966" cy="1578894"/>
          </a:xfrm>
          <a:prstGeom prst="rect">
            <a:avLst/>
          </a:prstGeom>
          <a:noFill/>
        </p:spPr>
        <p:txBody>
          <a:bodyPr wrap="square" rtlCol="0" anchor="ctr">
            <a:spAutoFit/>
          </a:bodyPr>
          <a:lstStyle/>
          <a:p>
            <a:pPr>
              <a:lnSpc>
                <a:spcPct val="70000"/>
              </a:lnSpc>
            </a:pPr>
            <a:r>
              <a:rPr lang="en-US" sz="13800">
                <a:ln w="19050">
                  <a:solidFill>
                    <a:srgbClr val="4086CA"/>
                  </a:solidFill>
                </a:ln>
                <a:noFill/>
                <a:latin typeface="Impact" panose="020B0806030902050204" pitchFamily="34" charset="0"/>
              </a:rPr>
              <a:t>EPUT</a:t>
            </a:r>
            <a:endParaRPr lang="en-GB" sz="13800">
              <a:ln w="19050">
                <a:solidFill>
                  <a:srgbClr val="4086CA"/>
                </a:solidFill>
              </a:ln>
              <a:noFill/>
              <a:latin typeface="Impact" panose="020B0806030902050204" pitchFamily="34" charset="0"/>
            </a:endParaRPr>
          </a:p>
        </p:txBody>
      </p:sp>
    </p:spTree>
    <p:extLst>
      <p:ext uri="{BB962C8B-B14F-4D97-AF65-F5344CB8AC3E}">
        <p14:creationId xmlns:p14="http://schemas.microsoft.com/office/powerpoint/2010/main" val="146493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with Caption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A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7FC"/>
              </a:solidFill>
            </a:endParaRPr>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28A0BE"/>
                </a:solidFill>
                <a:latin typeface="Impact" panose="020B0806030902050204" pitchFamily="34" charset="0"/>
                <a:ea typeface="+mn-ea"/>
                <a:cs typeface="+mn-cs"/>
              </a:defRPr>
            </a:lvl1pPr>
          </a:lstStyle>
          <a:p>
            <a:r>
              <a:rPr lang="en-GB" dirty="0"/>
              <a:t>ADD YOUR HEADLINE HERE.</a:t>
            </a:r>
          </a:p>
        </p:txBody>
      </p:sp>
      <p:sp>
        <p:nvSpPr>
          <p:cNvPr id="3" name="Content Placeholder 2"/>
          <p:cNvSpPr>
            <a:spLocks noGrp="1"/>
          </p:cNvSpPr>
          <p:nvPr>
            <p:ph idx="1"/>
          </p:nvPr>
        </p:nvSpPr>
        <p:spPr>
          <a:xfrm>
            <a:off x="4316156" y="922638"/>
            <a:ext cx="7600678"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310216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with Caption Baby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AE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3" name="Content Placeholder 2"/>
          <p:cNvSpPr>
            <a:spLocks noGrp="1"/>
          </p:cNvSpPr>
          <p:nvPr>
            <p:ph idx="1"/>
          </p:nvPr>
        </p:nvSpPr>
        <p:spPr>
          <a:xfrm>
            <a:off x="4316156" y="922638"/>
            <a:ext cx="7600678"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288551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Caption Lila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D2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9164FF"/>
                </a:solidFill>
                <a:latin typeface="Impact" panose="020B0806030902050204" pitchFamily="34" charset="0"/>
                <a:ea typeface="+mn-ea"/>
                <a:cs typeface="+mn-cs"/>
              </a:defRPr>
            </a:lvl1pPr>
          </a:lstStyle>
          <a:p>
            <a:r>
              <a:rPr lang="en-GB"/>
              <a:t>ADD YOUR HEADLINE HERE.</a:t>
            </a:r>
          </a:p>
        </p:txBody>
      </p:sp>
      <p:sp>
        <p:nvSpPr>
          <p:cNvPr id="3" name="Content Placeholder 2"/>
          <p:cNvSpPr>
            <a:spLocks noGrp="1"/>
          </p:cNvSpPr>
          <p:nvPr>
            <p:ph idx="1"/>
          </p:nvPr>
        </p:nvSpPr>
        <p:spPr>
          <a:xfrm>
            <a:off x="4316156"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0" name="Content Placeholder 2"/>
          <p:cNvSpPr>
            <a:spLocks noGrp="1"/>
          </p:cNvSpPr>
          <p:nvPr>
            <p:ph idx="13"/>
          </p:nvPr>
        </p:nvSpPr>
        <p:spPr>
          <a:xfrm>
            <a:off x="8217574"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427742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Caption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A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28A0BE"/>
                </a:solidFill>
                <a:latin typeface="Impact" panose="020B0806030902050204" pitchFamily="34" charset="0"/>
                <a:ea typeface="+mn-ea"/>
                <a:cs typeface="+mn-cs"/>
              </a:defRPr>
            </a:lvl1pPr>
          </a:lstStyle>
          <a:p>
            <a:r>
              <a:rPr lang="en-GB" dirty="0"/>
              <a:t>ADD YOUR HEADLINE HERE.</a:t>
            </a:r>
          </a:p>
        </p:txBody>
      </p:sp>
      <p:sp>
        <p:nvSpPr>
          <p:cNvPr id="3" name="Content Placeholder 2"/>
          <p:cNvSpPr>
            <a:spLocks noGrp="1"/>
          </p:cNvSpPr>
          <p:nvPr>
            <p:ph idx="1"/>
          </p:nvPr>
        </p:nvSpPr>
        <p:spPr>
          <a:xfrm>
            <a:off x="4316156"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0" name="Content Placeholder 2"/>
          <p:cNvSpPr>
            <a:spLocks noGrp="1"/>
          </p:cNvSpPr>
          <p:nvPr>
            <p:ph idx="13"/>
          </p:nvPr>
        </p:nvSpPr>
        <p:spPr>
          <a:xfrm>
            <a:off x="8217574"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146293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Caption Baby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AE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3" name="Content Placeholder 2"/>
          <p:cNvSpPr>
            <a:spLocks noGrp="1"/>
          </p:cNvSpPr>
          <p:nvPr>
            <p:ph idx="1"/>
          </p:nvPr>
        </p:nvSpPr>
        <p:spPr>
          <a:xfrm>
            <a:off x="4316156"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ADD OPTIONAL SUBTITLE HERE</a:t>
            </a:r>
          </a:p>
        </p:txBody>
      </p:sp>
      <p:sp>
        <p:nvSpPr>
          <p:cNvPr id="6" name="Footer Placeholder 5"/>
          <p:cNvSpPr>
            <a:spLocks noGrp="1"/>
          </p:cNvSpPr>
          <p:nvPr>
            <p:ph type="ftr" sz="quarter" idx="11"/>
          </p:nvPr>
        </p:nvSpPr>
        <p:spPr/>
        <p:txBody>
          <a:bodyPr/>
          <a:lstStyle/>
          <a:p>
            <a:endParaRPr lang="en-GB"/>
          </a:p>
        </p:txBody>
      </p:sp>
      <p:sp>
        <p:nvSpPr>
          <p:cNvPr id="10" name="Content Placeholder 2"/>
          <p:cNvSpPr>
            <a:spLocks noGrp="1"/>
          </p:cNvSpPr>
          <p:nvPr>
            <p:ph idx="13"/>
          </p:nvPr>
        </p:nvSpPr>
        <p:spPr>
          <a:xfrm>
            <a:off x="8217574" y="922638"/>
            <a:ext cx="3699260"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17241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Lila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7" y="659238"/>
            <a:ext cx="300582" cy="5825063"/>
          </a:xfrm>
          <a:prstGeom prst="rect">
            <a:avLst/>
          </a:prstGeom>
          <a:solidFill>
            <a:srgbClr val="D2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09472" y="922639"/>
            <a:ext cx="11207361" cy="620411"/>
          </a:xfrm>
        </p:spPr>
        <p:txBody>
          <a:bodyPr anchor="t">
            <a:noAutofit/>
          </a:bodyPr>
          <a:lstStyle>
            <a:lvl1pPr marL="0" algn="l" defTabSz="914400" rtl="0" eaLnBrk="1" latinLnBrk="0" hangingPunct="1">
              <a:lnSpc>
                <a:spcPct val="70000"/>
              </a:lnSpc>
              <a:defRPr lang="en-GB" sz="5000" kern="1200" spc="0" dirty="0">
                <a:solidFill>
                  <a:srgbClr val="9164FF"/>
                </a:solidFill>
                <a:latin typeface="Impact" panose="020B0806030902050204" pitchFamily="34" charset="0"/>
                <a:ea typeface="+mn-ea"/>
                <a:cs typeface="+mn-cs"/>
              </a:defRPr>
            </a:lvl1pPr>
          </a:lstStyle>
          <a:p>
            <a:r>
              <a:rPr lang="en-GB"/>
              <a:t>ADD YOUR HEADLINE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407148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7" y="659238"/>
            <a:ext cx="300582" cy="5825063"/>
          </a:xfrm>
          <a:prstGeom prst="rect">
            <a:avLst/>
          </a:prstGeom>
          <a:solidFill>
            <a:srgbClr val="28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09472" y="922639"/>
            <a:ext cx="11207362" cy="601361"/>
          </a:xfrm>
        </p:spPr>
        <p:txBody>
          <a:bodyPr anchor="t">
            <a:noAutofit/>
          </a:bodyPr>
          <a:lstStyle>
            <a:lvl1pPr marL="0" algn="l" defTabSz="914400" rtl="0" eaLnBrk="1" latinLnBrk="0" hangingPunct="1">
              <a:lnSpc>
                <a:spcPct val="70000"/>
              </a:lnSpc>
              <a:defRPr lang="en-GB" sz="5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41781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Baby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7" y="659238"/>
            <a:ext cx="300582" cy="5825063"/>
          </a:xfrm>
          <a:prstGeom prst="rect">
            <a:avLst/>
          </a:prstGeom>
          <a:solidFill>
            <a:srgbClr val="AE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09472" y="922639"/>
            <a:ext cx="11207362" cy="544211"/>
          </a:xfrm>
        </p:spPr>
        <p:txBody>
          <a:bodyPr anchor="t">
            <a:noAutofit/>
          </a:bodyPr>
          <a:lstStyle>
            <a:lvl1pPr marL="0" algn="l" defTabSz="914400" rtl="0" eaLnBrk="1" latinLnBrk="0" hangingPunct="1">
              <a:lnSpc>
                <a:spcPct val="70000"/>
              </a:lnSpc>
              <a:defRPr lang="en-GB" sz="5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88803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raph Narrative Lila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D2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9F64FF"/>
                </a:solidFill>
                <a:latin typeface="Impact" panose="020B0806030902050204" pitchFamily="34" charset="0"/>
                <a:ea typeface="+mn-ea"/>
                <a:cs typeface="+mn-cs"/>
              </a:defRPr>
            </a:lvl1pPr>
          </a:lstStyle>
          <a:p>
            <a:r>
              <a:rPr lang="en-GB" dirty="0"/>
              <a:t>ADD YOUR HEADLINE HERE.</a:t>
            </a:r>
          </a:p>
        </p:txBody>
      </p:sp>
      <p:sp>
        <p:nvSpPr>
          <p:cNvPr id="3" name="Content Placeholder 2"/>
          <p:cNvSpPr>
            <a:spLocks noGrp="1"/>
          </p:cNvSpPr>
          <p:nvPr>
            <p:ph idx="1"/>
          </p:nvPr>
        </p:nvSpPr>
        <p:spPr>
          <a:xfrm>
            <a:off x="4316156" y="4782106"/>
            <a:ext cx="7600678" cy="152764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208590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aph with Narrative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74162"/>
            <a:ext cx="3880800" cy="5825063"/>
          </a:xfrm>
          <a:prstGeom prst="rect">
            <a:avLst/>
          </a:prstGeom>
          <a:solidFill>
            <a:srgbClr val="A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7FC"/>
              </a:solidFill>
            </a:endParaRPr>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28A0BE"/>
                </a:solidFill>
                <a:latin typeface="Impact" panose="020B0806030902050204" pitchFamily="34" charset="0"/>
                <a:ea typeface="+mn-ea"/>
                <a:cs typeface="+mn-cs"/>
              </a:defRPr>
            </a:lvl1pPr>
          </a:lstStyle>
          <a:p>
            <a:r>
              <a:rPr lang="en-GB" dirty="0"/>
              <a:t>ADD YOUR HEADLINE HERE.</a:t>
            </a:r>
          </a:p>
        </p:txBody>
      </p:sp>
      <p:sp>
        <p:nvSpPr>
          <p:cNvPr id="3" name="Content Placeholder 2"/>
          <p:cNvSpPr>
            <a:spLocks noGrp="1"/>
          </p:cNvSpPr>
          <p:nvPr>
            <p:ph idx="1"/>
          </p:nvPr>
        </p:nvSpPr>
        <p:spPr>
          <a:xfrm>
            <a:off x="4316156" y="4782106"/>
            <a:ext cx="7600678" cy="152764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396799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Blue/Pink">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2100" y="2484314"/>
            <a:ext cx="8978900" cy="2196041"/>
          </a:xfrm>
        </p:spPr>
        <p:txBody>
          <a:bodyPr anchor="b">
            <a:noAutofit/>
          </a:bodyPr>
          <a:lstStyle>
            <a:lvl1pPr algn="l">
              <a:defRPr lang="en-GB" sz="10000" kern="1200" baseline="0">
                <a:solidFill>
                  <a:schemeClr val="bg1"/>
                </a:solidFill>
                <a:latin typeface="Impact" panose="020B0806030902050204" pitchFamily="34" charset="0"/>
                <a:ea typeface="+mn-ea"/>
                <a:cs typeface="+mn-cs"/>
              </a:defRPr>
            </a:lvl1pPr>
          </a:lstStyle>
          <a:p>
            <a:r>
              <a:rPr lang="en-GB"/>
              <a:t>CLICK TO EDIT (ALL CAPS)</a:t>
            </a:r>
          </a:p>
        </p:txBody>
      </p:sp>
      <p:sp>
        <p:nvSpPr>
          <p:cNvPr id="3" name="Subtitle 2"/>
          <p:cNvSpPr>
            <a:spLocks noGrp="1"/>
          </p:cNvSpPr>
          <p:nvPr>
            <p:ph type="subTitle" idx="1" hasCustomPrompt="1"/>
          </p:nvPr>
        </p:nvSpPr>
        <p:spPr>
          <a:xfrm>
            <a:off x="283729" y="4994298"/>
            <a:ext cx="8987271" cy="480131"/>
          </a:xfrm>
        </p:spPr>
        <p:txBody>
          <a:bodyPr>
            <a:noAutofit/>
          </a:bodyPr>
          <a:lstStyle>
            <a:lvl1pPr marL="0" indent="0" algn="l">
              <a:buNone/>
              <a:defRPr lang="en-GB" sz="3600" i="1" kern="1200" dirty="0">
                <a:solidFill>
                  <a:schemeClr val="bg1"/>
                </a:solidFill>
                <a:latin typeface="Impact" panose="020B080603090205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(ALL CAPS)</a:t>
            </a:r>
          </a:p>
        </p:txBody>
      </p:sp>
      <p:grpSp>
        <p:nvGrpSpPr>
          <p:cNvPr id="8" name="Group 7"/>
          <p:cNvGrpSpPr/>
          <p:nvPr userDrawn="1"/>
        </p:nvGrpSpPr>
        <p:grpSpPr>
          <a:xfrm>
            <a:off x="366256" y="325580"/>
            <a:ext cx="2743200" cy="900112"/>
            <a:chOff x="412751" y="1152858"/>
            <a:chExt cx="2743200" cy="900112"/>
          </a:xfrm>
        </p:grpSpPr>
        <p:pic>
          <p:nvPicPr>
            <p:cNvPr id="9" name="Picture 8"/>
            <p:cNvPicPr>
              <a:picLocks noChangeAspect="1"/>
            </p:cNvPicPr>
            <p:nvPr userDrawn="1"/>
          </p:nvPicPr>
          <p:blipFill>
            <a:blip r:embed="rId2"/>
            <a:stretch>
              <a:fillRect/>
            </a:stretch>
          </p:blipFill>
          <p:spPr>
            <a:xfrm>
              <a:off x="412751" y="1152858"/>
              <a:ext cx="720724" cy="289270"/>
            </a:xfrm>
            <a:prstGeom prst="rect">
              <a:avLst/>
            </a:prstGeom>
          </p:spPr>
        </p:pic>
        <p:pic>
          <p:nvPicPr>
            <p:cNvPr id="11"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5502CCF-7584-4D15-96A1-E570A4D5BB94}"/>
              </a:ext>
            </a:extLst>
          </p:cNvPr>
          <p:cNvSpPr txBox="1"/>
          <p:nvPr userDrawn="1"/>
        </p:nvSpPr>
        <p:spPr>
          <a:xfrm>
            <a:off x="8495035" y="5474429"/>
            <a:ext cx="3696966" cy="1578894"/>
          </a:xfrm>
          <a:prstGeom prst="rect">
            <a:avLst/>
          </a:prstGeom>
          <a:noFill/>
        </p:spPr>
        <p:txBody>
          <a:bodyPr wrap="square" rtlCol="0" anchor="ctr">
            <a:spAutoFit/>
          </a:bodyPr>
          <a:lstStyle/>
          <a:p>
            <a:pPr>
              <a:lnSpc>
                <a:spcPct val="70000"/>
              </a:lnSpc>
            </a:pPr>
            <a:r>
              <a:rPr lang="en-US" sz="13800">
                <a:ln w="19050">
                  <a:solidFill>
                    <a:srgbClr val="4086CA"/>
                  </a:solidFill>
                </a:ln>
                <a:noFill/>
                <a:latin typeface="Impact" panose="020B0806030902050204" pitchFamily="34" charset="0"/>
              </a:rPr>
              <a:t>EPUT</a:t>
            </a:r>
            <a:endParaRPr lang="en-GB" sz="13800">
              <a:ln w="19050">
                <a:solidFill>
                  <a:srgbClr val="4086CA"/>
                </a:solidFill>
              </a:ln>
              <a:noFill/>
              <a:latin typeface="Impact" panose="020B0806030902050204" pitchFamily="34" charset="0"/>
            </a:endParaRPr>
          </a:p>
        </p:txBody>
      </p:sp>
    </p:spTree>
    <p:extLst>
      <p:ext uri="{BB962C8B-B14F-4D97-AF65-F5344CB8AC3E}">
        <p14:creationId xmlns:p14="http://schemas.microsoft.com/office/powerpoint/2010/main" val="407230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Graph with Narrative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74162"/>
            <a:ext cx="3880800" cy="5825063"/>
          </a:xfrm>
          <a:prstGeom prst="rect">
            <a:avLst/>
          </a:prstGeom>
          <a:solidFill>
            <a:srgbClr val="28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7FC"/>
              </a:solidFill>
            </a:endParaRPr>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chemeClr val="bg1"/>
                </a:solidFill>
                <a:latin typeface="Impact" panose="020B0806030902050204" pitchFamily="34" charset="0"/>
                <a:ea typeface="+mn-ea"/>
                <a:cs typeface="+mn-cs"/>
              </a:defRPr>
            </a:lvl1pPr>
          </a:lstStyle>
          <a:p>
            <a:r>
              <a:rPr lang="en-GB" dirty="0"/>
              <a:t>ADD YOUR HEADLINE HERE.</a:t>
            </a:r>
          </a:p>
        </p:txBody>
      </p:sp>
      <p:sp>
        <p:nvSpPr>
          <p:cNvPr id="3" name="Content Placeholder 2"/>
          <p:cNvSpPr>
            <a:spLocks noGrp="1"/>
          </p:cNvSpPr>
          <p:nvPr>
            <p:ph idx="1"/>
          </p:nvPr>
        </p:nvSpPr>
        <p:spPr>
          <a:xfrm>
            <a:off x="4316156" y="4782106"/>
            <a:ext cx="7600678" cy="152764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2144851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raph with Analysis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AE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3" name="Content Placeholder 2"/>
          <p:cNvSpPr>
            <a:spLocks noGrp="1"/>
          </p:cNvSpPr>
          <p:nvPr>
            <p:ph idx="1"/>
          </p:nvPr>
        </p:nvSpPr>
        <p:spPr>
          <a:xfrm>
            <a:off x="4316156" y="4782106"/>
            <a:ext cx="7600678" cy="1527647"/>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3223955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Baby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1789" y="1164178"/>
            <a:ext cx="5585045" cy="1320230"/>
          </a:xfrm>
        </p:spPr>
        <p:txBody>
          <a:bodyPr anchor="t">
            <a:noAutofit/>
          </a:bodyPr>
          <a:lstStyle>
            <a:lvl1pPr marL="0" algn="l" defTabSz="914400" rtl="0" eaLnBrk="1" latinLnBrk="0" hangingPunct="1">
              <a:lnSpc>
                <a:spcPct val="70000"/>
              </a:lnSpc>
              <a:defRPr lang="en-GB" sz="5000" kern="1200" spc="0" dirty="0">
                <a:solidFill>
                  <a:srgbClr val="005EB8"/>
                </a:solidFill>
                <a:latin typeface="Impact" panose="020B0806030902050204" pitchFamily="34" charset="0"/>
                <a:ea typeface="+mn-ea"/>
                <a:cs typeface="+mn-cs"/>
              </a:defRPr>
            </a:lvl1pPr>
          </a:lstStyle>
          <a:p>
            <a:r>
              <a:rPr lang="en-GB"/>
              <a:t>ADD YOUR HEADLINE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
        <p:nvSpPr>
          <p:cNvPr id="4" name="Picture Placeholder 3"/>
          <p:cNvSpPr>
            <a:spLocks noGrp="1"/>
          </p:cNvSpPr>
          <p:nvPr>
            <p:ph type="pic" sz="quarter" idx="15"/>
          </p:nvPr>
        </p:nvSpPr>
        <p:spPr>
          <a:xfrm>
            <a:off x="283634" y="673070"/>
            <a:ext cx="5789362" cy="5826155"/>
          </a:xfrm>
        </p:spPr>
        <p:txBody>
          <a:bodyPr/>
          <a:lstStyle/>
          <a:p>
            <a:endParaRPr lang="en-GB"/>
          </a:p>
        </p:txBody>
      </p:sp>
      <p:sp>
        <p:nvSpPr>
          <p:cNvPr id="7" name="Text Placeholder 6"/>
          <p:cNvSpPr>
            <a:spLocks noGrp="1"/>
          </p:cNvSpPr>
          <p:nvPr>
            <p:ph type="body" sz="quarter" idx="16"/>
          </p:nvPr>
        </p:nvSpPr>
        <p:spPr>
          <a:xfrm>
            <a:off x="6331788" y="2965060"/>
            <a:ext cx="5585045" cy="3349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113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Pink">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2100" y="2484314"/>
            <a:ext cx="8978900" cy="2196041"/>
          </a:xfrm>
        </p:spPr>
        <p:txBody>
          <a:bodyPr anchor="b">
            <a:noAutofit/>
          </a:bodyPr>
          <a:lstStyle>
            <a:lvl1pPr algn="l">
              <a:defRPr lang="en-GB" sz="10000" kern="1200" baseline="0">
                <a:solidFill>
                  <a:srgbClr val="9F64FF"/>
                </a:solidFill>
                <a:latin typeface="Impact" panose="020B0806030902050204" pitchFamily="34" charset="0"/>
                <a:ea typeface="+mn-ea"/>
                <a:cs typeface="+mn-cs"/>
              </a:defRPr>
            </a:lvl1pPr>
          </a:lstStyle>
          <a:p>
            <a:r>
              <a:rPr lang="en-GB" dirty="0"/>
              <a:t>CLICK TO EDIT (ALL CAPS)</a:t>
            </a:r>
          </a:p>
        </p:txBody>
      </p:sp>
      <p:sp>
        <p:nvSpPr>
          <p:cNvPr id="3" name="Subtitle 2"/>
          <p:cNvSpPr>
            <a:spLocks noGrp="1"/>
          </p:cNvSpPr>
          <p:nvPr>
            <p:ph type="subTitle" idx="1" hasCustomPrompt="1"/>
          </p:nvPr>
        </p:nvSpPr>
        <p:spPr>
          <a:xfrm>
            <a:off x="283729" y="4994298"/>
            <a:ext cx="8987271" cy="480131"/>
          </a:xfrm>
        </p:spPr>
        <p:txBody>
          <a:bodyPr>
            <a:noAutofit/>
          </a:bodyPr>
          <a:lstStyle>
            <a:lvl1pPr marL="0" indent="0" algn="l">
              <a:buNone/>
              <a:defRPr lang="en-GB" sz="3600" i="1" kern="1200" dirty="0">
                <a:solidFill>
                  <a:schemeClr val="bg1"/>
                </a:solidFill>
                <a:latin typeface="Impact" panose="020B080603090205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(ALL CAPS)</a:t>
            </a:r>
          </a:p>
        </p:txBody>
      </p:sp>
      <p:grpSp>
        <p:nvGrpSpPr>
          <p:cNvPr id="8" name="Group 7"/>
          <p:cNvGrpSpPr/>
          <p:nvPr userDrawn="1"/>
        </p:nvGrpSpPr>
        <p:grpSpPr>
          <a:xfrm>
            <a:off x="366256" y="325580"/>
            <a:ext cx="2743200" cy="900112"/>
            <a:chOff x="412751" y="1152858"/>
            <a:chExt cx="2743200" cy="900112"/>
          </a:xfrm>
        </p:grpSpPr>
        <p:pic>
          <p:nvPicPr>
            <p:cNvPr id="9" name="Picture 8"/>
            <p:cNvPicPr>
              <a:picLocks noChangeAspect="1"/>
            </p:cNvPicPr>
            <p:nvPr userDrawn="1"/>
          </p:nvPicPr>
          <p:blipFill>
            <a:blip r:embed="rId2"/>
            <a:stretch>
              <a:fillRect/>
            </a:stretch>
          </p:blipFill>
          <p:spPr>
            <a:xfrm>
              <a:off x="412751" y="1152858"/>
              <a:ext cx="720724" cy="289270"/>
            </a:xfrm>
            <a:prstGeom prst="rect">
              <a:avLst/>
            </a:prstGeom>
          </p:spPr>
        </p:pic>
        <p:pic>
          <p:nvPicPr>
            <p:cNvPr id="11"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5502CCF-7584-4D15-96A1-E570A4D5BB94}"/>
              </a:ext>
            </a:extLst>
          </p:cNvPr>
          <p:cNvSpPr txBox="1"/>
          <p:nvPr userDrawn="1"/>
        </p:nvSpPr>
        <p:spPr>
          <a:xfrm>
            <a:off x="8495035" y="5474429"/>
            <a:ext cx="3696966" cy="1578894"/>
          </a:xfrm>
          <a:prstGeom prst="rect">
            <a:avLst/>
          </a:prstGeom>
          <a:noFill/>
        </p:spPr>
        <p:txBody>
          <a:bodyPr wrap="square" rtlCol="0" anchor="ctr">
            <a:spAutoFit/>
          </a:bodyPr>
          <a:lstStyle/>
          <a:p>
            <a:pPr>
              <a:lnSpc>
                <a:spcPct val="70000"/>
              </a:lnSpc>
            </a:pPr>
            <a:r>
              <a:rPr lang="en-US" sz="13800">
                <a:ln w="19050">
                  <a:solidFill>
                    <a:srgbClr val="4086CA"/>
                  </a:solidFill>
                </a:ln>
                <a:noFill/>
                <a:latin typeface="Impact" panose="020B0806030902050204" pitchFamily="34" charset="0"/>
              </a:rPr>
              <a:t>EPUT</a:t>
            </a:r>
            <a:endParaRPr lang="en-GB" sz="13800">
              <a:ln w="19050">
                <a:solidFill>
                  <a:srgbClr val="4086CA"/>
                </a:solidFill>
              </a:ln>
              <a:noFill/>
              <a:latin typeface="Impact" panose="020B0806030902050204" pitchFamily="34" charset="0"/>
            </a:endParaRPr>
          </a:p>
        </p:txBody>
      </p:sp>
    </p:spTree>
    <p:extLst>
      <p:ext uri="{BB962C8B-B14F-4D97-AF65-F5344CB8AC3E}">
        <p14:creationId xmlns:p14="http://schemas.microsoft.com/office/powerpoint/2010/main" val="60697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37" name="Footer Placeholder 4"/>
          <p:cNvSpPr>
            <a:spLocks noGrp="1"/>
          </p:cNvSpPr>
          <p:nvPr>
            <p:ph type="ftr" sz="quarter" idx="3"/>
          </p:nvPr>
        </p:nvSpPr>
        <p:spPr>
          <a:xfrm>
            <a:off x="4038600" y="6499225"/>
            <a:ext cx="4114800" cy="365125"/>
          </a:xfrm>
          <a:prstGeom prst="rect">
            <a:avLst/>
          </a:prstGeom>
        </p:spPr>
        <p:txBody>
          <a:bodyPr vert="horz" lIns="91440" tIns="45720" rIns="91440" bIns="45720" rtlCol="0" anchor="ctr"/>
          <a:lstStyle>
            <a:lvl1pPr marL="0" algn="ctr" defTabSz="914400" rtl="0" eaLnBrk="1" latinLnBrk="0" hangingPunct="1">
              <a:defRPr lang="en-GB" sz="800" kern="1200">
                <a:solidFill>
                  <a:schemeClr val="tx1">
                    <a:tint val="75000"/>
                  </a:schemeClr>
                </a:solidFill>
                <a:latin typeface="Verdana" panose="020B0604030504040204" pitchFamily="34" charset="0"/>
                <a:ea typeface="Verdana" panose="020B0604030504040204" pitchFamily="34" charset="0"/>
                <a:cs typeface="+mn-cs"/>
              </a:defRPr>
            </a:lvl1pPr>
          </a:lstStyle>
          <a:p>
            <a:endParaRPr lang="en-GB"/>
          </a:p>
        </p:txBody>
      </p:sp>
      <p:sp>
        <p:nvSpPr>
          <p:cNvPr id="38"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330EA680-D336-4FF7-8B7A-9848BB0A1C32}" type="slidenum">
              <a:rPr lang="en-GB" smtClean="0"/>
              <a:pPr/>
              <a:t>‹#›</a:t>
            </a:fld>
            <a:endParaRPr lang="en-GB"/>
          </a:p>
        </p:txBody>
      </p:sp>
      <p:sp>
        <p:nvSpPr>
          <p:cNvPr id="5" name="Rectangle 4"/>
          <p:cNvSpPr/>
          <p:nvPr userDrawn="1"/>
        </p:nvSpPr>
        <p:spPr>
          <a:xfrm>
            <a:off x="283634" y="603660"/>
            <a:ext cx="5426486" cy="1631216"/>
          </a:xfrm>
          <a:prstGeom prst="rect">
            <a:avLst/>
          </a:prstGeom>
        </p:spPr>
        <p:txBody>
          <a:bodyPr wrap="none">
            <a:spAutoFit/>
          </a:bodyPr>
          <a:lstStyle/>
          <a:p>
            <a:r>
              <a:rPr lang="en-US" sz="10000" kern="1200" spc="-150" noProof="0">
                <a:solidFill>
                  <a:srgbClr val="005EB8"/>
                </a:solidFill>
                <a:latin typeface="Impact" panose="020B0806030902050204" pitchFamily="34" charset="0"/>
                <a:ea typeface="+mn-ea"/>
                <a:cs typeface="+mn-cs"/>
              </a:rPr>
              <a:t>CONTENTS.</a:t>
            </a:r>
            <a:endParaRPr lang="en-GB" sz="10000" kern="1200" spc="-150">
              <a:solidFill>
                <a:srgbClr val="005EB8"/>
              </a:solidFill>
              <a:latin typeface="Impact" panose="020B0806030902050204" pitchFamily="34" charset="0"/>
              <a:ea typeface="+mn-ea"/>
              <a:cs typeface="+mn-cs"/>
            </a:endParaRPr>
          </a:p>
        </p:txBody>
      </p:sp>
      <p:sp>
        <p:nvSpPr>
          <p:cNvPr id="78" name="Text Placeholder 77"/>
          <p:cNvSpPr>
            <a:spLocks noGrp="1"/>
          </p:cNvSpPr>
          <p:nvPr>
            <p:ph type="body" sz="quarter" idx="28" hasCustomPrompt="1"/>
          </p:nvPr>
        </p:nvSpPr>
        <p:spPr>
          <a:xfrm>
            <a:off x="283634"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1" name="Text Placeholder 77"/>
          <p:cNvSpPr>
            <a:spLocks noGrp="1"/>
          </p:cNvSpPr>
          <p:nvPr>
            <p:ph type="body" sz="quarter" idx="30" hasCustomPrompt="1"/>
          </p:nvPr>
        </p:nvSpPr>
        <p:spPr>
          <a:xfrm>
            <a:off x="283634"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82" name="Text Placeholder 77"/>
          <p:cNvSpPr>
            <a:spLocks noGrp="1"/>
          </p:cNvSpPr>
          <p:nvPr>
            <p:ph type="body" sz="quarter" idx="31" hasCustomPrompt="1"/>
          </p:nvPr>
        </p:nvSpPr>
        <p:spPr>
          <a:xfrm>
            <a:off x="2684963"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3" name="Text Placeholder 77"/>
          <p:cNvSpPr>
            <a:spLocks noGrp="1"/>
          </p:cNvSpPr>
          <p:nvPr>
            <p:ph type="body" sz="quarter" idx="32" hasCustomPrompt="1"/>
          </p:nvPr>
        </p:nvSpPr>
        <p:spPr>
          <a:xfrm>
            <a:off x="2684963"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84" name="Text Placeholder 77"/>
          <p:cNvSpPr>
            <a:spLocks noGrp="1"/>
          </p:cNvSpPr>
          <p:nvPr>
            <p:ph type="body" sz="quarter" idx="33" hasCustomPrompt="1"/>
          </p:nvPr>
        </p:nvSpPr>
        <p:spPr>
          <a:xfrm>
            <a:off x="5086292"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5" name="Text Placeholder 77"/>
          <p:cNvSpPr>
            <a:spLocks noGrp="1"/>
          </p:cNvSpPr>
          <p:nvPr>
            <p:ph type="body" sz="quarter" idx="34" hasCustomPrompt="1"/>
          </p:nvPr>
        </p:nvSpPr>
        <p:spPr>
          <a:xfrm>
            <a:off x="5086292"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86" name="Text Placeholder 77"/>
          <p:cNvSpPr>
            <a:spLocks noGrp="1"/>
          </p:cNvSpPr>
          <p:nvPr>
            <p:ph type="body" sz="quarter" idx="35" hasCustomPrompt="1"/>
          </p:nvPr>
        </p:nvSpPr>
        <p:spPr>
          <a:xfrm>
            <a:off x="7487621"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7" name="Text Placeholder 77"/>
          <p:cNvSpPr>
            <a:spLocks noGrp="1"/>
          </p:cNvSpPr>
          <p:nvPr>
            <p:ph type="body" sz="quarter" idx="36" hasCustomPrompt="1"/>
          </p:nvPr>
        </p:nvSpPr>
        <p:spPr>
          <a:xfrm>
            <a:off x="7487621"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88" name="Text Placeholder 77"/>
          <p:cNvSpPr>
            <a:spLocks noGrp="1"/>
          </p:cNvSpPr>
          <p:nvPr>
            <p:ph type="body" sz="quarter" idx="37" hasCustomPrompt="1"/>
          </p:nvPr>
        </p:nvSpPr>
        <p:spPr>
          <a:xfrm>
            <a:off x="9888950"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9" name="Text Placeholder 77"/>
          <p:cNvSpPr>
            <a:spLocks noGrp="1"/>
          </p:cNvSpPr>
          <p:nvPr>
            <p:ph type="body" sz="quarter" idx="38" hasCustomPrompt="1"/>
          </p:nvPr>
        </p:nvSpPr>
        <p:spPr>
          <a:xfrm>
            <a:off x="9888950"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90" name="Text Placeholder 77"/>
          <p:cNvSpPr>
            <a:spLocks noGrp="1"/>
          </p:cNvSpPr>
          <p:nvPr>
            <p:ph type="body" sz="quarter" idx="39" hasCustomPrompt="1"/>
          </p:nvPr>
        </p:nvSpPr>
        <p:spPr>
          <a:xfrm>
            <a:off x="283634"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1" name="Text Placeholder 77"/>
          <p:cNvSpPr>
            <a:spLocks noGrp="1"/>
          </p:cNvSpPr>
          <p:nvPr>
            <p:ph type="body" sz="quarter" idx="40" hasCustomPrompt="1"/>
          </p:nvPr>
        </p:nvSpPr>
        <p:spPr>
          <a:xfrm>
            <a:off x="283634"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92" name="Text Placeholder 77"/>
          <p:cNvSpPr>
            <a:spLocks noGrp="1"/>
          </p:cNvSpPr>
          <p:nvPr>
            <p:ph type="body" sz="quarter" idx="41" hasCustomPrompt="1"/>
          </p:nvPr>
        </p:nvSpPr>
        <p:spPr>
          <a:xfrm>
            <a:off x="2684963"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3" name="Text Placeholder 77"/>
          <p:cNvSpPr>
            <a:spLocks noGrp="1"/>
          </p:cNvSpPr>
          <p:nvPr>
            <p:ph type="body" sz="quarter" idx="42" hasCustomPrompt="1"/>
          </p:nvPr>
        </p:nvSpPr>
        <p:spPr>
          <a:xfrm>
            <a:off x="2684963"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94" name="Text Placeholder 77"/>
          <p:cNvSpPr>
            <a:spLocks noGrp="1"/>
          </p:cNvSpPr>
          <p:nvPr>
            <p:ph type="body" sz="quarter" idx="43" hasCustomPrompt="1"/>
          </p:nvPr>
        </p:nvSpPr>
        <p:spPr>
          <a:xfrm>
            <a:off x="5086292"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5" name="Text Placeholder 77"/>
          <p:cNvSpPr>
            <a:spLocks noGrp="1"/>
          </p:cNvSpPr>
          <p:nvPr>
            <p:ph type="body" sz="quarter" idx="44" hasCustomPrompt="1"/>
          </p:nvPr>
        </p:nvSpPr>
        <p:spPr>
          <a:xfrm>
            <a:off x="5086292"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96" name="Text Placeholder 77"/>
          <p:cNvSpPr>
            <a:spLocks noGrp="1"/>
          </p:cNvSpPr>
          <p:nvPr>
            <p:ph type="body" sz="quarter" idx="45" hasCustomPrompt="1"/>
          </p:nvPr>
        </p:nvSpPr>
        <p:spPr>
          <a:xfrm>
            <a:off x="7487621"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7" name="Text Placeholder 77"/>
          <p:cNvSpPr>
            <a:spLocks noGrp="1"/>
          </p:cNvSpPr>
          <p:nvPr>
            <p:ph type="body" sz="quarter" idx="46" hasCustomPrompt="1"/>
          </p:nvPr>
        </p:nvSpPr>
        <p:spPr>
          <a:xfrm>
            <a:off x="7487621"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
        <p:nvSpPr>
          <p:cNvPr id="98" name="Text Placeholder 77"/>
          <p:cNvSpPr>
            <a:spLocks noGrp="1"/>
          </p:cNvSpPr>
          <p:nvPr>
            <p:ph type="body" sz="quarter" idx="47" hasCustomPrompt="1"/>
          </p:nvPr>
        </p:nvSpPr>
        <p:spPr>
          <a:xfrm>
            <a:off x="9888950"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9" name="Text Placeholder 77"/>
          <p:cNvSpPr>
            <a:spLocks noGrp="1"/>
          </p:cNvSpPr>
          <p:nvPr>
            <p:ph type="body" sz="quarter" idx="48" hasCustomPrompt="1"/>
          </p:nvPr>
        </p:nvSpPr>
        <p:spPr>
          <a:xfrm>
            <a:off x="9888950"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9164FF"/>
                </a:solidFill>
                <a:latin typeface="Impact" panose="020B0806030902050204" pitchFamily="34" charset="0"/>
                <a:ea typeface="+mn-ea"/>
                <a:cs typeface="+mn-cs"/>
              </a:defRPr>
            </a:lvl1pPr>
          </a:lstStyle>
          <a:p>
            <a:pPr lvl="0"/>
            <a:r>
              <a:rPr lang="en-GB"/>
              <a:t>00</a:t>
            </a:r>
          </a:p>
        </p:txBody>
      </p:sp>
    </p:spTree>
    <p:extLst>
      <p:ext uri="{BB962C8B-B14F-4D97-AF65-F5344CB8AC3E}">
        <p14:creationId xmlns:p14="http://schemas.microsoft.com/office/powerpoint/2010/main" val="400165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37" name="Footer Placeholder 4"/>
          <p:cNvSpPr>
            <a:spLocks noGrp="1"/>
          </p:cNvSpPr>
          <p:nvPr>
            <p:ph type="ftr" sz="quarter" idx="3"/>
          </p:nvPr>
        </p:nvSpPr>
        <p:spPr>
          <a:xfrm>
            <a:off x="4038600" y="6499225"/>
            <a:ext cx="4114800" cy="365125"/>
          </a:xfrm>
          <a:prstGeom prst="rect">
            <a:avLst/>
          </a:prstGeom>
        </p:spPr>
        <p:txBody>
          <a:bodyPr vert="horz" lIns="91440" tIns="45720" rIns="91440" bIns="45720" rtlCol="0" anchor="ctr"/>
          <a:lstStyle>
            <a:lvl1pPr marL="0" algn="ctr" defTabSz="914400" rtl="0" eaLnBrk="1" latinLnBrk="0" hangingPunct="1">
              <a:defRPr lang="en-GB" sz="800" kern="1200">
                <a:solidFill>
                  <a:schemeClr val="tx1">
                    <a:tint val="75000"/>
                  </a:schemeClr>
                </a:solidFill>
                <a:latin typeface="Verdana" panose="020B0604030504040204" pitchFamily="34" charset="0"/>
                <a:ea typeface="Verdana" panose="020B0604030504040204" pitchFamily="34" charset="0"/>
                <a:cs typeface="+mn-cs"/>
              </a:defRPr>
            </a:lvl1pPr>
          </a:lstStyle>
          <a:p>
            <a:endParaRPr lang="en-GB"/>
          </a:p>
        </p:txBody>
      </p:sp>
      <p:sp>
        <p:nvSpPr>
          <p:cNvPr id="38"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330EA680-D336-4FF7-8B7A-9848BB0A1C32}" type="slidenum">
              <a:rPr lang="en-GB" smtClean="0"/>
              <a:pPr/>
              <a:t>‹#›</a:t>
            </a:fld>
            <a:endParaRPr lang="en-GB"/>
          </a:p>
        </p:txBody>
      </p:sp>
      <p:sp>
        <p:nvSpPr>
          <p:cNvPr id="5" name="Rectangle 4"/>
          <p:cNvSpPr/>
          <p:nvPr userDrawn="1"/>
        </p:nvSpPr>
        <p:spPr>
          <a:xfrm>
            <a:off x="283634" y="603660"/>
            <a:ext cx="5210081" cy="1569660"/>
          </a:xfrm>
          <a:prstGeom prst="rect">
            <a:avLst/>
          </a:prstGeom>
        </p:spPr>
        <p:txBody>
          <a:bodyPr wrap="none">
            <a:spAutoFit/>
          </a:bodyPr>
          <a:lstStyle/>
          <a:p>
            <a:r>
              <a:rPr lang="en-US" sz="9600" kern="1200" spc="-150" noProof="0">
                <a:solidFill>
                  <a:srgbClr val="005EB8"/>
                </a:solidFill>
                <a:latin typeface="Impact" panose="020B0806030902050204" pitchFamily="34" charset="0"/>
                <a:ea typeface="+mn-ea"/>
                <a:cs typeface="+mn-cs"/>
              </a:rPr>
              <a:t>CONTENTS.</a:t>
            </a:r>
            <a:endParaRPr lang="en-GB" sz="9600" kern="1200" spc="-150">
              <a:solidFill>
                <a:srgbClr val="005EB8"/>
              </a:solidFill>
              <a:latin typeface="Impact" panose="020B0806030902050204" pitchFamily="34" charset="0"/>
              <a:ea typeface="+mn-ea"/>
              <a:cs typeface="+mn-cs"/>
            </a:endParaRPr>
          </a:p>
        </p:txBody>
      </p:sp>
      <p:sp>
        <p:nvSpPr>
          <p:cNvPr id="78" name="Text Placeholder 77"/>
          <p:cNvSpPr>
            <a:spLocks noGrp="1"/>
          </p:cNvSpPr>
          <p:nvPr>
            <p:ph type="body" sz="quarter" idx="28" hasCustomPrompt="1"/>
          </p:nvPr>
        </p:nvSpPr>
        <p:spPr>
          <a:xfrm>
            <a:off x="283634"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1" name="Text Placeholder 77"/>
          <p:cNvSpPr>
            <a:spLocks noGrp="1"/>
          </p:cNvSpPr>
          <p:nvPr>
            <p:ph type="body" sz="quarter" idx="30" hasCustomPrompt="1"/>
          </p:nvPr>
        </p:nvSpPr>
        <p:spPr>
          <a:xfrm>
            <a:off x="283634"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82" name="Text Placeholder 77"/>
          <p:cNvSpPr>
            <a:spLocks noGrp="1"/>
          </p:cNvSpPr>
          <p:nvPr>
            <p:ph type="body" sz="quarter" idx="31" hasCustomPrompt="1"/>
          </p:nvPr>
        </p:nvSpPr>
        <p:spPr>
          <a:xfrm>
            <a:off x="2684963"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3" name="Text Placeholder 77"/>
          <p:cNvSpPr>
            <a:spLocks noGrp="1"/>
          </p:cNvSpPr>
          <p:nvPr>
            <p:ph type="body" sz="quarter" idx="32" hasCustomPrompt="1"/>
          </p:nvPr>
        </p:nvSpPr>
        <p:spPr>
          <a:xfrm>
            <a:off x="2684963"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84" name="Text Placeholder 77"/>
          <p:cNvSpPr>
            <a:spLocks noGrp="1"/>
          </p:cNvSpPr>
          <p:nvPr>
            <p:ph type="body" sz="quarter" idx="33" hasCustomPrompt="1"/>
          </p:nvPr>
        </p:nvSpPr>
        <p:spPr>
          <a:xfrm>
            <a:off x="5086292"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5" name="Text Placeholder 77"/>
          <p:cNvSpPr>
            <a:spLocks noGrp="1"/>
          </p:cNvSpPr>
          <p:nvPr>
            <p:ph type="body" sz="quarter" idx="34" hasCustomPrompt="1"/>
          </p:nvPr>
        </p:nvSpPr>
        <p:spPr>
          <a:xfrm>
            <a:off x="5086292"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86" name="Text Placeholder 77"/>
          <p:cNvSpPr>
            <a:spLocks noGrp="1"/>
          </p:cNvSpPr>
          <p:nvPr>
            <p:ph type="body" sz="quarter" idx="35" hasCustomPrompt="1"/>
          </p:nvPr>
        </p:nvSpPr>
        <p:spPr>
          <a:xfrm>
            <a:off x="7487621"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dirty="0">
                <a:solidFill>
                  <a:srgbClr val="005EB8"/>
                </a:solidFill>
                <a:latin typeface="Impact" panose="020B0806030902050204" pitchFamily="34" charset="0"/>
                <a:ea typeface="+mn-ea"/>
                <a:cs typeface="+mn-cs"/>
              </a:defRPr>
            </a:lvl1pPr>
          </a:lstStyle>
          <a:p>
            <a:pPr lvl="0"/>
            <a:r>
              <a:rPr lang="en-GB"/>
              <a:t>SECTION TITLE GOES HERE (ALL CAPS)</a:t>
            </a:r>
          </a:p>
        </p:txBody>
      </p:sp>
      <p:sp>
        <p:nvSpPr>
          <p:cNvPr id="87" name="Text Placeholder 77"/>
          <p:cNvSpPr>
            <a:spLocks noGrp="1"/>
          </p:cNvSpPr>
          <p:nvPr>
            <p:ph type="body" sz="quarter" idx="36" hasCustomPrompt="1"/>
          </p:nvPr>
        </p:nvSpPr>
        <p:spPr>
          <a:xfrm>
            <a:off x="7487621"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88" name="Text Placeholder 77"/>
          <p:cNvSpPr>
            <a:spLocks noGrp="1"/>
          </p:cNvSpPr>
          <p:nvPr>
            <p:ph type="body" sz="quarter" idx="37" hasCustomPrompt="1"/>
          </p:nvPr>
        </p:nvSpPr>
        <p:spPr>
          <a:xfrm>
            <a:off x="9888950" y="390794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89" name="Text Placeholder 77"/>
          <p:cNvSpPr>
            <a:spLocks noGrp="1"/>
          </p:cNvSpPr>
          <p:nvPr>
            <p:ph type="body" sz="quarter" idx="38" hasCustomPrompt="1"/>
          </p:nvPr>
        </p:nvSpPr>
        <p:spPr>
          <a:xfrm>
            <a:off x="9888950" y="317229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90" name="Text Placeholder 77"/>
          <p:cNvSpPr>
            <a:spLocks noGrp="1"/>
          </p:cNvSpPr>
          <p:nvPr>
            <p:ph type="body" sz="quarter" idx="39" hasCustomPrompt="1"/>
          </p:nvPr>
        </p:nvSpPr>
        <p:spPr>
          <a:xfrm>
            <a:off x="283634"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1" name="Text Placeholder 77"/>
          <p:cNvSpPr>
            <a:spLocks noGrp="1"/>
          </p:cNvSpPr>
          <p:nvPr>
            <p:ph type="body" sz="quarter" idx="40" hasCustomPrompt="1"/>
          </p:nvPr>
        </p:nvSpPr>
        <p:spPr>
          <a:xfrm>
            <a:off x="283634"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92" name="Text Placeholder 77"/>
          <p:cNvSpPr>
            <a:spLocks noGrp="1"/>
          </p:cNvSpPr>
          <p:nvPr>
            <p:ph type="body" sz="quarter" idx="41" hasCustomPrompt="1"/>
          </p:nvPr>
        </p:nvSpPr>
        <p:spPr>
          <a:xfrm>
            <a:off x="2684963"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3" name="Text Placeholder 77"/>
          <p:cNvSpPr>
            <a:spLocks noGrp="1"/>
          </p:cNvSpPr>
          <p:nvPr>
            <p:ph type="body" sz="quarter" idx="42" hasCustomPrompt="1"/>
          </p:nvPr>
        </p:nvSpPr>
        <p:spPr>
          <a:xfrm>
            <a:off x="2684963"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94" name="Text Placeholder 77"/>
          <p:cNvSpPr>
            <a:spLocks noGrp="1"/>
          </p:cNvSpPr>
          <p:nvPr>
            <p:ph type="body" sz="quarter" idx="43" hasCustomPrompt="1"/>
          </p:nvPr>
        </p:nvSpPr>
        <p:spPr>
          <a:xfrm>
            <a:off x="5086292"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5" name="Text Placeholder 77"/>
          <p:cNvSpPr>
            <a:spLocks noGrp="1"/>
          </p:cNvSpPr>
          <p:nvPr>
            <p:ph type="body" sz="quarter" idx="44" hasCustomPrompt="1"/>
          </p:nvPr>
        </p:nvSpPr>
        <p:spPr>
          <a:xfrm>
            <a:off x="5086292"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96" name="Text Placeholder 77"/>
          <p:cNvSpPr>
            <a:spLocks noGrp="1"/>
          </p:cNvSpPr>
          <p:nvPr>
            <p:ph type="body" sz="quarter" idx="45" hasCustomPrompt="1"/>
          </p:nvPr>
        </p:nvSpPr>
        <p:spPr>
          <a:xfrm>
            <a:off x="7487621"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7" name="Text Placeholder 77"/>
          <p:cNvSpPr>
            <a:spLocks noGrp="1"/>
          </p:cNvSpPr>
          <p:nvPr>
            <p:ph type="body" sz="quarter" idx="46" hasCustomPrompt="1"/>
          </p:nvPr>
        </p:nvSpPr>
        <p:spPr>
          <a:xfrm>
            <a:off x="7487621"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sp>
        <p:nvSpPr>
          <p:cNvPr id="98" name="Text Placeholder 77"/>
          <p:cNvSpPr>
            <a:spLocks noGrp="1"/>
          </p:cNvSpPr>
          <p:nvPr>
            <p:ph type="body" sz="quarter" idx="47" hasCustomPrompt="1"/>
          </p:nvPr>
        </p:nvSpPr>
        <p:spPr>
          <a:xfrm>
            <a:off x="9888950" y="5469016"/>
            <a:ext cx="1940131" cy="468239"/>
          </a:xfrm>
        </p:spPr>
        <p:txBody>
          <a:bodyPr>
            <a:noAutofit/>
          </a:bodyPr>
          <a:lstStyle>
            <a:lvl1pPr marL="0" indent="0" algn="l" defTabSz="914400" rtl="0" eaLnBrk="1" latinLnBrk="0" hangingPunct="1">
              <a:lnSpc>
                <a:spcPct val="80000"/>
              </a:lnSpc>
              <a:spcBef>
                <a:spcPts val="1000"/>
              </a:spcBef>
              <a:buFont typeface="Arial" panose="020B0604020202020204" pitchFamily="34" charset="0"/>
              <a:buNone/>
              <a:defRPr lang="en-GB" sz="1600" kern="1200" spc="80" baseline="0" dirty="0">
                <a:solidFill>
                  <a:srgbClr val="005EB8"/>
                </a:solidFill>
                <a:latin typeface="Impact" panose="020B0806030902050204" pitchFamily="34" charset="0"/>
                <a:ea typeface="Verdana" panose="020B0604030504040204" pitchFamily="34" charset="0"/>
                <a:cs typeface="+mn-cs"/>
              </a:defRPr>
            </a:lvl1pPr>
          </a:lstStyle>
          <a:p>
            <a:pPr lvl="0"/>
            <a:r>
              <a:rPr lang="en-GB"/>
              <a:t>SECTION TITLE GOES HERE (ALL CAPS)</a:t>
            </a:r>
          </a:p>
        </p:txBody>
      </p:sp>
      <p:sp>
        <p:nvSpPr>
          <p:cNvPr id="99" name="Text Placeholder 77"/>
          <p:cNvSpPr>
            <a:spLocks noGrp="1"/>
          </p:cNvSpPr>
          <p:nvPr>
            <p:ph type="body" sz="quarter" idx="48" hasCustomPrompt="1"/>
          </p:nvPr>
        </p:nvSpPr>
        <p:spPr>
          <a:xfrm>
            <a:off x="9888950" y="4733368"/>
            <a:ext cx="939114" cy="735648"/>
          </a:xfrm>
        </p:spPr>
        <p:txBody>
          <a:bodyPr>
            <a:noAutofit/>
          </a:bodyPr>
          <a:lstStyle>
            <a:lvl1pPr marL="0" indent="0" algn="ctr" defTabSz="914400" rtl="0" eaLnBrk="1" latinLnBrk="0" hangingPunct="1">
              <a:lnSpc>
                <a:spcPct val="90000"/>
              </a:lnSpc>
              <a:spcBef>
                <a:spcPct val="0"/>
              </a:spcBef>
              <a:buFont typeface="Arial" panose="020B0604020202020204" pitchFamily="34" charset="0"/>
              <a:buNone/>
              <a:defRPr lang="en-GB" sz="5000" kern="1200" spc="250" dirty="0">
                <a:solidFill>
                  <a:srgbClr val="28A0BE"/>
                </a:solidFill>
                <a:latin typeface="Impact" panose="020B0806030902050204" pitchFamily="34" charset="0"/>
                <a:ea typeface="+mn-ea"/>
                <a:cs typeface="+mn-cs"/>
              </a:defRPr>
            </a:lvl1pPr>
          </a:lstStyle>
          <a:p>
            <a:pPr lvl="0"/>
            <a:r>
              <a:rPr lang="en-GB"/>
              <a:t>00</a:t>
            </a:r>
          </a:p>
        </p:txBody>
      </p:sp>
      <p:pic>
        <p:nvPicPr>
          <p:cNvPr id="26" name="Picture 25" descr="About Us | Essex Partnership University NHS Foundation Trust">
            <a:extLst>
              <a:ext uri="{FF2B5EF4-FFF2-40B4-BE49-F238E27FC236}">
                <a16:creationId xmlns:a16="http://schemas.microsoft.com/office/drawing/2014/main" id="{859C07A2-8580-4617-94D8-B0B62AE3925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220136"/>
            <a:ext cx="1248833" cy="40977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BDCEACF8-D520-4D80-AA4C-583E1A86528A}"/>
              </a:ext>
            </a:extLst>
          </p:cNvPr>
          <p:cNvCxnSpPr>
            <a:cxnSpLocks/>
          </p:cNvCxnSpPr>
          <p:nvPr userDrawn="1"/>
        </p:nvCxnSpPr>
        <p:spPr>
          <a:xfrm>
            <a:off x="275167" y="659239"/>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4295E93-1135-4A76-B16D-5C522E7503CB}"/>
              </a:ext>
            </a:extLst>
          </p:cNvPr>
          <p:cNvSpPr txBox="1"/>
          <p:nvPr userDrawn="1"/>
        </p:nvSpPr>
        <p:spPr>
          <a:xfrm>
            <a:off x="4143375" y="334650"/>
            <a:ext cx="7773460" cy="286232"/>
          </a:xfrm>
          <a:prstGeom prst="rect">
            <a:avLst/>
          </a:prstGeom>
          <a:noFill/>
        </p:spPr>
        <p:txBody>
          <a:bodyPr wrap="square" lIns="0" rIns="0" rtlCol="0" anchor="ctr">
            <a:spAutoFit/>
          </a:bodyPr>
          <a:lstStyle/>
          <a:p>
            <a:pPr algn="r">
              <a:lnSpc>
                <a:spcPct val="70000"/>
              </a:lnSpc>
            </a:pPr>
            <a:r>
              <a:rPr lang="en-GB" spc="50">
                <a:solidFill>
                  <a:srgbClr val="005EB8"/>
                </a:solidFill>
                <a:latin typeface="Impact" panose="020B0806030902050204" pitchFamily="34" charset="0"/>
              </a:rPr>
              <a:t>SAFETY</a:t>
            </a:r>
            <a:r>
              <a:rPr lang="en-GB" spc="50" baseline="0">
                <a:solidFill>
                  <a:srgbClr val="005EB8"/>
                </a:solidFill>
                <a:latin typeface="Impact" panose="020B0806030902050204" pitchFamily="34" charset="0"/>
              </a:rPr>
              <a:t> </a:t>
            </a:r>
            <a:r>
              <a:rPr lang="en-GB" spc="50" baseline="0">
                <a:solidFill>
                  <a:srgbClr val="28A0BE"/>
                </a:solidFill>
                <a:latin typeface="Impact" panose="020B0806030902050204" pitchFamily="34" charset="0"/>
              </a:rPr>
              <a:t>FIRST</a:t>
            </a:r>
            <a:r>
              <a:rPr lang="en-GB" spc="50" baseline="0">
                <a:solidFill>
                  <a:srgbClr val="005EB8"/>
                </a:solidFill>
                <a:latin typeface="Impact" panose="020B0806030902050204" pitchFamily="34" charset="0"/>
              </a:rPr>
              <a:t>, SAFETY </a:t>
            </a:r>
            <a:r>
              <a:rPr lang="en-GB" spc="50" baseline="0">
                <a:solidFill>
                  <a:srgbClr val="28A0BE"/>
                </a:solidFill>
                <a:latin typeface="Impact" panose="020B0806030902050204" pitchFamily="34" charset="0"/>
              </a:rPr>
              <a:t>ALWAYS</a:t>
            </a:r>
            <a:endParaRPr lang="en-US" spc="50">
              <a:solidFill>
                <a:srgbClr val="28A0BE"/>
              </a:solidFill>
              <a:latin typeface="Impact" panose="020B0806030902050204" pitchFamily="34" charset="0"/>
            </a:endParaRPr>
          </a:p>
        </p:txBody>
      </p:sp>
    </p:spTree>
    <p:extLst>
      <p:ext uri="{BB962C8B-B14F-4D97-AF65-F5344CB8AC3E}">
        <p14:creationId xmlns:p14="http://schemas.microsoft.com/office/powerpoint/2010/main" val="408536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rgbClr val="005EB8"/>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83634" y="220136"/>
            <a:ext cx="1248833" cy="409773"/>
            <a:chOff x="412751" y="1152858"/>
            <a:chExt cx="2743200" cy="900112"/>
          </a:xfrm>
        </p:grpSpPr>
        <p:pic>
          <p:nvPicPr>
            <p:cNvPr id="11" name="Picture 10"/>
            <p:cNvPicPr>
              <a:picLocks noChangeAspect="1"/>
            </p:cNvPicPr>
            <p:nvPr userDrawn="1"/>
          </p:nvPicPr>
          <p:blipFill>
            <a:blip r:embed="rId2"/>
            <a:stretch>
              <a:fillRect/>
            </a:stretch>
          </p:blipFill>
          <p:spPr>
            <a:xfrm>
              <a:off x="412751" y="1152858"/>
              <a:ext cx="720724" cy="289270"/>
            </a:xfrm>
            <a:prstGeom prst="rect">
              <a:avLst/>
            </a:prstGeom>
          </p:spPr>
        </p:pic>
        <p:pic>
          <p:nvPicPr>
            <p:cNvPr id="12"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hasCustomPrompt="1"/>
          </p:nvPr>
        </p:nvSpPr>
        <p:spPr>
          <a:xfrm>
            <a:off x="292101" y="3135575"/>
            <a:ext cx="1899622" cy="887849"/>
          </a:xfrm>
        </p:spPr>
        <p:txBody>
          <a:bodyPr anchor="b">
            <a:noAutofit/>
          </a:bodyPr>
          <a:lstStyle>
            <a:lvl1pPr algn="l">
              <a:defRPr lang="en-GB" sz="9600" kern="1200" spc="250" dirty="0">
                <a:solidFill>
                  <a:srgbClr val="7DC8FF"/>
                </a:solidFill>
                <a:latin typeface="Impact" panose="020B0806030902050204" pitchFamily="34" charset="0"/>
                <a:ea typeface="+mn-ea"/>
                <a:cs typeface="+mn-cs"/>
              </a:defRPr>
            </a:lvl1pPr>
          </a:lstStyle>
          <a:p>
            <a:r>
              <a:rPr lang="en-GB"/>
              <a:t>00</a:t>
            </a:r>
          </a:p>
        </p:txBody>
      </p:sp>
      <p:sp>
        <p:nvSpPr>
          <p:cNvPr id="3" name="Text Placeholder 2"/>
          <p:cNvSpPr>
            <a:spLocks noGrp="1"/>
          </p:cNvSpPr>
          <p:nvPr>
            <p:ph type="body" idx="1" hasCustomPrompt="1"/>
          </p:nvPr>
        </p:nvSpPr>
        <p:spPr>
          <a:xfrm>
            <a:off x="283634" y="4045180"/>
            <a:ext cx="8275709" cy="563562"/>
          </a:xfrm>
        </p:spPr>
        <p:txBody>
          <a:bodyPr>
            <a:noAutofit/>
          </a:bodyPr>
          <a:lstStyle>
            <a:lvl1pPr marL="0" indent="0" algn="l">
              <a:buNone/>
              <a:defRPr lang="en-GB" sz="4400" i="1" kern="1200" baseline="0" dirty="0">
                <a:solidFill>
                  <a:schemeClr val="bg1"/>
                </a:solidFill>
                <a:latin typeface="Impact" panose="020B080603090205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HEADING (ALL CAPS)</a:t>
            </a:r>
          </a:p>
        </p:txBody>
      </p:sp>
      <p:cxnSp>
        <p:nvCxnSpPr>
          <p:cNvPr id="6" name="Straight Connector 5">
            <a:extLst>
              <a:ext uri="{FF2B5EF4-FFF2-40B4-BE49-F238E27FC236}">
                <a16:creationId xmlns:a16="http://schemas.microsoft.com/office/drawing/2014/main" id="{BDCEACF8-D520-4D80-AA4C-583E1A86528A}"/>
              </a:ext>
            </a:extLst>
          </p:cNvPr>
          <p:cNvCxnSpPr>
            <a:cxnSpLocks/>
          </p:cNvCxnSpPr>
          <p:nvPr userDrawn="1"/>
        </p:nvCxnSpPr>
        <p:spPr>
          <a:xfrm>
            <a:off x="275167" y="659239"/>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295E93-1135-4A76-B16D-5C522E7503CB}"/>
              </a:ext>
            </a:extLst>
          </p:cNvPr>
          <p:cNvSpPr txBox="1"/>
          <p:nvPr userDrawn="1"/>
        </p:nvSpPr>
        <p:spPr>
          <a:xfrm>
            <a:off x="4143375" y="334650"/>
            <a:ext cx="7773460" cy="286232"/>
          </a:xfrm>
          <a:prstGeom prst="rect">
            <a:avLst/>
          </a:prstGeom>
          <a:noFill/>
        </p:spPr>
        <p:txBody>
          <a:bodyPr wrap="square" lIns="0" rIns="0" rtlCol="0" anchor="ctr">
            <a:spAutoFit/>
          </a:bodyPr>
          <a:lstStyle/>
          <a:p>
            <a:pPr algn="r">
              <a:lnSpc>
                <a:spcPct val="70000"/>
              </a:lnSpc>
            </a:pPr>
            <a:r>
              <a:rPr lang="en-GB" spc="50">
                <a:solidFill>
                  <a:schemeClr val="bg1"/>
                </a:solidFill>
                <a:latin typeface="Impact" panose="020B0806030902050204" pitchFamily="34" charset="0"/>
              </a:rPr>
              <a:t>SAFETY </a:t>
            </a:r>
            <a:r>
              <a:rPr lang="en-GB" spc="50">
                <a:solidFill>
                  <a:srgbClr val="7DC8FF"/>
                </a:solidFill>
                <a:latin typeface="Impact" panose="020B0806030902050204" pitchFamily="34" charset="0"/>
              </a:rPr>
              <a:t>FIRST</a:t>
            </a:r>
            <a:r>
              <a:rPr lang="en-GB" spc="50">
                <a:solidFill>
                  <a:schemeClr val="bg1"/>
                </a:solidFill>
                <a:latin typeface="Impact" panose="020B0806030902050204" pitchFamily="34" charset="0"/>
              </a:rPr>
              <a:t>, SAFETY </a:t>
            </a:r>
            <a:r>
              <a:rPr lang="en-GB" spc="50">
                <a:solidFill>
                  <a:srgbClr val="7DC8FF"/>
                </a:solidFill>
                <a:latin typeface="Impact" panose="020B0806030902050204" pitchFamily="34" charset="0"/>
              </a:rPr>
              <a:t>ALWAYS</a:t>
            </a:r>
            <a:endParaRPr lang="en-US" spc="50">
              <a:solidFill>
                <a:srgbClr val="7DC8FF"/>
              </a:solidFill>
              <a:latin typeface="Impact" panose="020B0806030902050204" pitchFamily="34" charset="0"/>
            </a:endParaRPr>
          </a:p>
        </p:txBody>
      </p:sp>
      <p:sp>
        <p:nvSpPr>
          <p:cNvPr id="13" name="TextBox 12">
            <a:extLst>
              <a:ext uri="{FF2B5EF4-FFF2-40B4-BE49-F238E27FC236}">
                <a16:creationId xmlns:a16="http://schemas.microsoft.com/office/drawing/2014/main" id="{61FBE76B-9256-4600-9E91-02F14323E568}"/>
              </a:ext>
            </a:extLst>
          </p:cNvPr>
          <p:cNvSpPr txBox="1"/>
          <p:nvPr userDrawn="1"/>
        </p:nvSpPr>
        <p:spPr>
          <a:xfrm>
            <a:off x="7457651" y="1220179"/>
            <a:ext cx="4734349" cy="2020553"/>
          </a:xfrm>
          <a:prstGeom prst="rect">
            <a:avLst/>
          </a:prstGeom>
          <a:noFill/>
        </p:spPr>
        <p:txBody>
          <a:bodyPr wrap="square" rtlCol="0" anchor="ctr">
            <a:spAutoFit/>
          </a:bodyPr>
          <a:lstStyle/>
          <a:p>
            <a:pPr>
              <a:lnSpc>
                <a:spcPct val="70000"/>
              </a:lnSpc>
            </a:pPr>
            <a:r>
              <a:rPr lang="en-US" sz="17900">
                <a:ln w="19050">
                  <a:solidFill>
                    <a:srgbClr val="4086CA"/>
                  </a:solidFill>
                </a:ln>
                <a:noFill/>
                <a:latin typeface="Impact" panose="020B0806030902050204" pitchFamily="34" charset="0"/>
              </a:rPr>
              <a:t>EPUT</a:t>
            </a:r>
            <a:endParaRPr lang="en-GB" sz="17900">
              <a:ln w="19050">
                <a:solidFill>
                  <a:srgbClr val="4086CA"/>
                </a:solidFill>
              </a:ln>
              <a:noFill/>
              <a:latin typeface="Impact" panose="020B0806030902050204" pitchFamily="34" charset="0"/>
            </a:endParaRPr>
          </a:p>
        </p:txBody>
      </p:sp>
      <p:sp>
        <p:nvSpPr>
          <p:cNvPr id="4" name="TextBox 3"/>
          <p:cNvSpPr txBox="1"/>
          <p:nvPr userDrawn="1"/>
        </p:nvSpPr>
        <p:spPr>
          <a:xfrm>
            <a:off x="9746047" y="4961530"/>
            <a:ext cx="2170787" cy="1384995"/>
          </a:xfrm>
          <a:prstGeom prst="rect">
            <a:avLst/>
          </a:prstGeom>
          <a:noFill/>
        </p:spPr>
        <p:txBody>
          <a:bodyPr wrap="none" rtlCol="0">
            <a:spAutoFit/>
          </a:bodyPr>
          <a:lstStyle/>
          <a:p>
            <a:pPr algn="r"/>
            <a:r>
              <a:rPr lang="en-GB" sz="2800">
                <a:solidFill>
                  <a:schemeClr val="bg1"/>
                </a:solidFill>
                <a:latin typeface="+mj-lt"/>
              </a:rPr>
              <a:t>WE</a:t>
            </a:r>
            <a:r>
              <a:rPr lang="en-GB" sz="2800" baseline="0">
                <a:latin typeface="+mj-lt"/>
              </a:rPr>
              <a:t> </a:t>
            </a:r>
            <a:r>
              <a:rPr lang="en-GB" sz="2800" baseline="0">
                <a:solidFill>
                  <a:srgbClr val="7DC8FF"/>
                </a:solidFill>
                <a:latin typeface="+mj-lt"/>
              </a:rPr>
              <a:t>CARE.</a:t>
            </a:r>
          </a:p>
          <a:p>
            <a:pPr algn="r"/>
            <a:r>
              <a:rPr lang="en-GB" sz="2800" baseline="0">
                <a:solidFill>
                  <a:schemeClr val="bg1"/>
                </a:solidFill>
                <a:latin typeface="+mj-lt"/>
              </a:rPr>
              <a:t>WE</a:t>
            </a:r>
            <a:r>
              <a:rPr lang="en-GB" sz="2800" baseline="0">
                <a:latin typeface="+mj-lt"/>
              </a:rPr>
              <a:t> </a:t>
            </a:r>
            <a:r>
              <a:rPr lang="en-GB" sz="2800" baseline="0">
                <a:solidFill>
                  <a:srgbClr val="7DC8FF"/>
                </a:solidFill>
                <a:latin typeface="+mj-lt"/>
              </a:rPr>
              <a:t>LEARN.</a:t>
            </a:r>
          </a:p>
          <a:p>
            <a:pPr algn="r"/>
            <a:r>
              <a:rPr lang="en-GB" sz="2800" baseline="0">
                <a:solidFill>
                  <a:schemeClr val="bg1"/>
                </a:solidFill>
                <a:latin typeface="+mj-lt"/>
              </a:rPr>
              <a:t>WE</a:t>
            </a:r>
            <a:r>
              <a:rPr lang="en-GB" sz="2800" baseline="0">
                <a:latin typeface="+mj-lt"/>
              </a:rPr>
              <a:t> </a:t>
            </a:r>
            <a:r>
              <a:rPr lang="en-GB" sz="2800" baseline="0">
                <a:solidFill>
                  <a:srgbClr val="7DC8FF"/>
                </a:solidFill>
                <a:latin typeface="+mj-lt"/>
              </a:rPr>
              <a:t>EMPOWER.</a:t>
            </a:r>
          </a:p>
        </p:txBody>
      </p:sp>
    </p:spTree>
    <p:extLst>
      <p:ext uri="{BB962C8B-B14F-4D97-AF65-F5344CB8AC3E}">
        <p14:creationId xmlns:p14="http://schemas.microsoft.com/office/powerpoint/2010/main" val="29334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Blue/Pink">
    <p:bg>
      <p:bgPr>
        <a:solidFill>
          <a:srgbClr val="005EB8"/>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83634" y="220136"/>
            <a:ext cx="1248833" cy="409773"/>
            <a:chOff x="412751" y="1152858"/>
            <a:chExt cx="2743200" cy="900112"/>
          </a:xfrm>
        </p:grpSpPr>
        <p:pic>
          <p:nvPicPr>
            <p:cNvPr id="11" name="Picture 10"/>
            <p:cNvPicPr>
              <a:picLocks noChangeAspect="1"/>
            </p:cNvPicPr>
            <p:nvPr userDrawn="1"/>
          </p:nvPicPr>
          <p:blipFill>
            <a:blip r:embed="rId2"/>
            <a:stretch>
              <a:fillRect/>
            </a:stretch>
          </p:blipFill>
          <p:spPr>
            <a:xfrm>
              <a:off x="412751" y="1152858"/>
              <a:ext cx="720724" cy="289270"/>
            </a:xfrm>
            <a:prstGeom prst="rect">
              <a:avLst/>
            </a:prstGeom>
          </p:spPr>
        </p:pic>
        <p:pic>
          <p:nvPicPr>
            <p:cNvPr id="12"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hasCustomPrompt="1"/>
          </p:nvPr>
        </p:nvSpPr>
        <p:spPr>
          <a:xfrm>
            <a:off x="292101" y="3135575"/>
            <a:ext cx="1899622" cy="887849"/>
          </a:xfrm>
        </p:spPr>
        <p:txBody>
          <a:bodyPr anchor="b">
            <a:noAutofit/>
          </a:bodyPr>
          <a:lstStyle>
            <a:lvl1pPr algn="l">
              <a:defRPr lang="en-GB" sz="9600" kern="1200" spc="250" dirty="0">
                <a:solidFill>
                  <a:schemeClr val="bg1"/>
                </a:solidFill>
                <a:latin typeface="Impact" panose="020B0806030902050204" pitchFamily="34" charset="0"/>
                <a:ea typeface="+mn-ea"/>
                <a:cs typeface="+mn-cs"/>
              </a:defRPr>
            </a:lvl1pPr>
          </a:lstStyle>
          <a:p>
            <a:r>
              <a:rPr lang="en-GB"/>
              <a:t>00</a:t>
            </a:r>
          </a:p>
        </p:txBody>
      </p:sp>
      <p:sp>
        <p:nvSpPr>
          <p:cNvPr id="3" name="Text Placeholder 2"/>
          <p:cNvSpPr>
            <a:spLocks noGrp="1"/>
          </p:cNvSpPr>
          <p:nvPr>
            <p:ph type="body" idx="1" hasCustomPrompt="1"/>
          </p:nvPr>
        </p:nvSpPr>
        <p:spPr>
          <a:xfrm>
            <a:off x="283634" y="4045180"/>
            <a:ext cx="8275709" cy="563562"/>
          </a:xfrm>
        </p:spPr>
        <p:txBody>
          <a:bodyPr>
            <a:noAutofit/>
          </a:bodyPr>
          <a:lstStyle>
            <a:lvl1pPr marL="0" indent="0" algn="l">
              <a:buNone/>
              <a:defRPr lang="en-GB" sz="4400" i="1" kern="1200" baseline="0" dirty="0">
                <a:solidFill>
                  <a:schemeClr val="bg1"/>
                </a:solidFill>
                <a:latin typeface="Impact" panose="020B080603090205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HEADING (ALL CAPS)</a:t>
            </a:r>
          </a:p>
        </p:txBody>
      </p:sp>
      <p:cxnSp>
        <p:nvCxnSpPr>
          <p:cNvPr id="6" name="Straight Connector 5">
            <a:extLst>
              <a:ext uri="{FF2B5EF4-FFF2-40B4-BE49-F238E27FC236}">
                <a16:creationId xmlns:a16="http://schemas.microsoft.com/office/drawing/2014/main" id="{BDCEACF8-D520-4D80-AA4C-583E1A86528A}"/>
              </a:ext>
            </a:extLst>
          </p:cNvPr>
          <p:cNvCxnSpPr>
            <a:cxnSpLocks/>
          </p:cNvCxnSpPr>
          <p:nvPr userDrawn="1"/>
        </p:nvCxnSpPr>
        <p:spPr>
          <a:xfrm>
            <a:off x="275167" y="659239"/>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295E93-1135-4A76-B16D-5C522E7503CB}"/>
              </a:ext>
            </a:extLst>
          </p:cNvPr>
          <p:cNvSpPr txBox="1"/>
          <p:nvPr userDrawn="1"/>
        </p:nvSpPr>
        <p:spPr>
          <a:xfrm>
            <a:off x="4143375" y="334650"/>
            <a:ext cx="7773460" cy="286232"/>
          </a:xfrm>
          <a:prstGeom prst="rect">
            <a:avLst/>
          </a:prstGeom>
          <a:noFill/>
        </p:spPr>
        <p:txBody>
          <a:bodyPr wrap="square" lIns="0" rIns="0" rtlCol="0" anchor="ctr">
            <a:spAutoFit/>
          </a:bodyPr>
          <a:lstStyle/>
          <a:p>
            <a:pPr algn="r">
              <a:lnSpc>
                <a:spcPct val="70000"/>
              </a:lnSpc>
            </a:pPr>
            <a:r>
              <a:rPr lang="en-GB" spc="50">
                <a:solidFill>
                  <a:schemeClr val="bg1"/>
                </a:solidFill>
                <a:latin typeface="Impact" panose="020B0806030902050204" pitchFamily="34" charset="0"/>
              </a:rPr>
              <a:t>SAFETY FIRST,</a:t>
            </a:r>
            <a:r>
              <a:rPr lang="en-GB" spc="50" baseline="0">
                <a:solidFill>
                  <a:schemeClr val="bg1"/>
                </a:solidFill>
                <a:latin typeface="Impact" panose="020B0806030902050204" pitchFamily="34" charset="0"/>
              </a:rPr>
              <a:t> SAFETY ALWAYS</a:t>
            </a:r>
            <a:endParaRPr lang="en-US" spc="50">
              <a:solidFill>
                <a:schemeClr val="bg1"/>
              </a:solidFill>
              <a:latin typeface="Impact" panose="020B0806030902050204" pitchFamily="34" charset="0"/>
            </a:endParaRPr>
          </a:p>
        </p:txBody>
      </p:sp>
      <p:sp>
        <p:nvSpPr>
          <p:cNvPr id="13" name="TextBox 12">
            <a:extLst>
              <a:ext uri="{FF2B5EF4-FFF2-40B4-BE49-F238E27FC236}">
                <a16:creationId xmlns:a16="http://schemas.microsoft.com/office/drawing/2014/main" id="{61FBE76B-9256-4600-9E91-02F14323E568}"/>
              </a:ext>
            </a:extLst>
          </p:cNvPr>
          <p:cNvSpPr txBox="1"/>
          <p:nvPr userDrawn="1"/>
        </p:nvSpPr>
        <p:spPr>
          <a:xfrm>
            <a:off x="7457651" y="1220179"/>
            <a:ext cx="4734349" cy="2020553"/>
          </a:xfrm>
          <a:prstGeom prst="rect">
            <a:avLst/>
          </a:prstGeom>
          <a:noFill/>
        </p:spPr>
        <p:txBody>
          <a:bodyPr wrap="square" rtlCol="0" anchor="ctr">
            <a:spAutoFit/>
          </a:bodyPr>
          <a:lstStyle/>
          <a:p>
            <a:pPr>
              <a:lnSpc>
                <a:spcPct val="70000"/>
              </a:lnSpc>
            </a:pPr>
            <a:r>
              <a:rPr lang="en-US" sz="17900">
                <a:ln w="19050">
                  <a:solidFill>
                    <a:srgbClr val="4086CA"/>
                  </a:solidFill>
                </a:ln>
                <a:noFill/>
                <a:latin typeface="Impact" panose="020B0806030902050204" pitchFamily="34" charset="0"/>
              </a:rPr>
              <a:t>EPUT</a:t>
            </a:r>
            <a:endParaRPr lang="en-GB" sz="17900">
              <a:ln w="19050">
                <a:solidFill>
                  <a:srgbClr val="4086CA"/>
                </a:solidFill>
              </a:ln>
              <a:noFill/>
              <a:latin typeface="Impact" panose="020B0806030902050204" pitchFamily="34" charset="0"/>
            </a:endParaRPr>
          </a:p>
        </p:txBody>
      </p:sp>
      <p:sp>
        <p:nvSpPr>
          <p:cNvPr id="4" name="TextBox 3"/>
          <p:cNvSpPr txBox="1"/>
          <p:nvPr userDrawn="1"/>
        </p:nvSpPr>
        <p:spPr>
          <a:xfrm>
            <a:off x="9746047" y="4961530"/>
            <a:ext cx="2170787" cy="1384995"/>
          </a:xfrm>
          <a:prstGeom prst="rect">
            <a:avLst/>
          </a:prstGeom>
          <a:noFill/>
        </p:spPr>
        <p:txBody>
          <a:bodyPr wrap="none" rtlCol="0">
            <a:spAutoFit/>
          </a:bodyPr>
          <a:lstStyle/>
          <a:p>
            <a:pPr algn="r"/>
            <a:r>
              <a:rPr lang="en-GB" sz="2800">
                <a:solidFill>
                  <a:schemeClr val="bg1"/>
                </a:solidFill>
                <a:latin typeface="+mj-lt"/>
              </a:rPr>
              <a:t>WE</a:t>
            </a:r>
            <a:r>
              <a:rPr lang="en-GB" sz="2800" baseline="0">
                <a:solidFill>
                  <a:schemeClr val="bg1"/>
                </a:solidFill>
                <a:latin typeface="+mj-lt"/>
              </a:rPr>
              <a:t> CARE.</a:t>
            </a:r>
          </a:p>
          <a:p>
            <a:pPr algn="r"/>
            <a:r>
              <a:rPr lang="en-GB" sz="2800" baseline="0">
                <a:solidFill>
                  <a:schemeClr val="bg1"/>
                </a:solidFill>
                <a:latin typeface="+mj-lt"/>
              </a:rPr>
              <a:t>WE LEARN.</a:t>
            </a:r>
          </a:p>
          <a:p>
            <a:pPr algn="r"/>
            <a:r>
              <a:rPr lang="en-GB" sz="2800" baseline="0">
                <a:solidFill>
                  <a:schemeClr val="bg1"/>
                </a:solidFill>
                <a:latin typeface="+mj-lt"/>
              </a:rPr>
              <a:t>WE EMPOWER.</a:t>
            </a:r>
          </a:p>
        </p:txBody>
      </p:sp>
    </p:spTree>
    <p:extLst>
      <p:ext uri="{BB962C8B-B14F-4D97-AF65-F5344CB8AC3E}">
        <p14:creationId xmlns:p14="http://schemas.microsoft.com/office/powerpoint/2010/main" val="340407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Pink">
    <p:bg>
      <p:bgPr>
        <a:solidFill>
          <a:srgbClr val="005EB8"/>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83634" y="220136"/>
            <a:ext cx="1248833" cy="409773"/>
            <a:chOff x="412751" y="1152858"/>
            <a:chExt cx="2743200" cy="900112"/>
          </a:xfrm>
        </p:grpSpPr>
        <p:pic>
          <p:nvPicPr>
            <p:cNvPr id="11" name="Picture 10"/>
            <p:cNvPicPr>
              <a:picLocks noChangeAspect="1"/>
            </p:cNvPicPr>
            <p:nvPr userDrawn="1"/>
          </p:nvPicPr>
          <p:blipFill>
            <a:blip r:embed="rId2"/>
            <a:stretch>
              <a:fillRect/>
            </a:stretch>
          </p:blipFill>
          <p:spPr>
            <a:xfrm>
              <a:off x="412751" y="1152858"/>
              <a:ext cx="720724" cy="289270"/>
            </a:xfrm>
            <a:prstGeom prst="rect">
              <a:avLst/>
            </a:prstGeom>
          </p:spPr>
        </p:pic>
        <p:pic>
          <p:nvPicPr>
            <p:cNvPr id="12" name="Picture 4" descr="About Us | Essex Partnership University NHS Foundation Trust">
              <a:extLst>
                <a:ext uri="{FF2B5EF4-FFF2-40B4-BE49-F238E27FC236}">
                  <a16:creationId xmlns:a16="http://schemas.microsoft.com/office/drawing/2014/main" id="{2BD0E0DE-CA2B-4FF3-902F-0BD2388724D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34619"/>
            <a:stretch/>
          </p:blipFill>
          <p:spPr bwMode="auto">
            <a:xfrm>
              <a:off x="412751" y="1464469"/>
              <a:ext cx="2743200" cy="5885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hasCustomPrompt="1"/>
          </p:nvPr>
        </p:nvSpPr>
        <p:spPr>
          <a:xfrm>
            <a:off x="292101" y="3135575"/>
            <a:ext cx="1899622" cy="887849"/>
          </a:xfrm>
        </p:spPr>
        <p:txBody>
          <a:bodyPr anchor="b">
            <a:noAutofit/>
          </a:bodyPr>
          <a:lstStyle>
            <a:lvl1pPr algn="l">
              <a:defRPr lang="en-GB" sz="9600" kern="1200" spc="250" dirty="0">
                <a:solidFill>
                  <a:srgbClr val="9F64FF"/>
                </a:solidFill>
                <a:latin typeface="Impact" panose="020B0806030902050204" pitchFamily="34" charset="0"/>
                <a:ea typeface="+mn-ea"/>
                <a:cs typeface="+mn-cs"/>
              </a:defRPr>
            </a:lvl1pPr>
          </a:lstStyle>
          <a:p>
            <a:r>
              <a:rPr lang="en-GB" dirty="0"/>
              <a:t>00</a:t>
            </a:r>
          </a:p>
        </p:txBody>
      </p:sp>
      <p:sp>
        <p:nvSpPr>
          <p:cNvPr id="3" name="Text Placeholder 2"/>
          <p:cNvSpPr>
            <a:spLocks noGrp="1"/>
          </p:cNvSpPr>
          <p:nvPr>
            <p:ph type="body" idx="1" hasCustomPrompt="1"/>
          </p:nvPr>
        </p:nvSpPr>
        <p:spPr>
          <a:xfrm>
            <a:off x="283634" y="4045180"/>
            <a:ext cx="8275709" cy="563562"/>
          </a:xfrm>
        </p:spPr>
        <p:txBody>
          <a:bodyPr>
            <a:noAutofit/>
          </a:bodyPr>
          <a:lstStyle>
            <a:lvl1pPr marL="0" indent="0" algn="l">
              <a:buNone/>
              <a:defRPr lang="en-GB" sz="4400" i="1" kern="1200" baseline="0" dirty="0">
                <a:solidFill>
                  <a:schemeClr val="bg1"/>
                </a:solidFill>
                <a:latin typeface="Impact" panose="020B080603090205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HEADING (ALL CAPS)</a:t>
            </a:r>
          </a:p>
        </p:txBody>
      </p:sp>
      <p:cxnSp>
        <p:nvCxnSpPr>
          <p:cNvPr id="6" name="Straight Connector 5">
            <a:extLst>
              <a:ext uri="{FF2B5EF4-FFF2-40B4-BE49-F238E27FC236}">
                <a16:creationId xmlns:a16="http://schemas.microsoft.com/office/drawing/2014/main" id="{BDCEACF8-D520-4D80-AA4C-583E1A86528A}"/>
              </a:ext>
            </a:extLst>
          </p:cNvPr>
          <p:cNvCxnSpPr>
            <a:cxnSpLocks/>
          </p:cNvCxnSpPr>
          <p:nvPr userDrawn="1"/>
        </p:nvCxnSpPr>
        <p:spPr>
          <a:xfrm>
            <a:off x="275167" y="659239"/>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295E93-1135-4A76-B16D-5C522E7503CB}"/>
              </a:ext>
            </a:extLst>
          </p:cNvPr>
          <p:cNvSpPr txBox="1"/>
          <p:nvPr userDrawn="1"/>
        </p:nvSpPr>
        <p:spPr>
          <a:xfrm>
            <a:off x="4143375" y="334650"/>
            <a:ext cx="7773460" cy="286232"/>
          </a:xfrm>
          <a:prstGeom prst="rect">
            <a:avLst/>
          </a:prstGeom>
          <a:noFill/>
        </p:spPr>
        <p:txBody>
          <a:bodyPr wrap="square" lIns="0" rIns="0" rtlCol="0" anchor="ctr">
            <a:spAutoFit/>
          </a:bodyPr>
          <a:lstStyle/>
          <a:p>
            <a:pPr algn="r">
              <a:lnSpc>
                <a:spcPct val="70000"/>
              </a:lnSpc>
            </a:pPr>
            <a:r>
              <a:rPr lang="en-GB" spc="50">
                <a:solidFill>
                  <a:schemeClr val="bg1"/>
                </a:solidFill>
                <a:latin typeface="Impact" panose="020B0806030902050204" pitchFamily="34" charset="0"/>
              </a:rPr>
              <a:t>SAFETY</a:t>
            </a:r>
            <a:r>
              <a:rPr lang="en-GB" spc="50" baseline="0">
                <a:solidFill>
                  <a:schemeClr val="bg1"/>
                </a:solidFill>
                <a:latin typeface="Impact" panose="020B0806030902050204" pitchFamily="34" charset="0"/>
              </a:rPr>
              <a:t> </a:t>
            </a:r>
            <a:r>
              <a:rPr lang="en-GB" spc="50" baseline="0">
                <a:solidFill>
                  <a:srgbClr val="FF8CF5"/>
                </a:solidFill>
                <a:latin typeface="Impact" panose="020B0806030902050204" pitchFamily="34" charset="0"/>
              </a:rPr>
              <a:t>FIRST</a:t>
            </a:r>
            <a:r>
              <a:rPr lang="en-GB" spc="50" baseline="0">
                <a:solidFill>
                  <a:schemeClr val="bg1"/>
                </a:solidFill>
                <a:latin typeface="Impact" panose="020B0806030902050204" pitchFamily="34" charset="0"/>
              </a:rPr>
              <a:t>, SAFETY </a:t>
            </a:r>
            <a:r>
              <a:rPr lang="en-GB" spc="50" baseline="0">
                <a:solidFill>
                  <a:srgbClr val="FF8CF5"/>
                </a:solidFill>
                <a:latin typeface="Impact" panose="020B0806030902050204" pitchFamily="34" charset="0"/>
              </a:rPr>
              <a:t>ALWAYS</a:t>
            </a:r>
            <a:endParaRPr lang="en-US" spc="50">
              <a:solidFill>
                <a:srgbClr val="FF8CF5"/>
              </a:solidFill>
              <a:latin typeface="Impact" panose="020B0806030902050204" pitchFamily="34" charset="0"/>
            </a:endParaRPr>
          </a:p>
        </p:txBody>
      </p:sp>
      <p:sp>
        <p:nvSpPr>
          <p:cNvPr id="13" name="TextBox 12">
            <a:extLst>
              <a:ext uri="{FF2B5EF4-FFF2-40B4-BE49-F238E27FC236}">
                <a16:creationId xmlns:a16="http://schemas.microsoft.com/office/drawing/2014/main" id="{61FBE76B-9256-4600-9E91-02F14323E568}"/>
              </a:ext>
            </a:extLst>
          </p:cNvPr>
          <p:cNvSpPr txBox="1"/>
          <p:nvPr userDrawn="1"/>
        </p:nvSpPr>
        <p:spPr>
          <a:xfrm>
            <a:off x="7457651" y="1220179"/>
            <a:ext cx="4734349" cy="2020553"/>
          </a:xfrm>
          <a:prstGeom prst="rect">
            <a:avLst/>
          </a:prstGeom>
          <a:noFill/>
        </p:spPr>
        <p:txBody>
          <a:bodyPr wrap="square" rtlCol="0" anchor="ctr">
            <a:spAutoFit/>
          </a:bodyPr>
          <a:lstStyle/>
          <a:p>
            <a:pPr>
              <a:lnSpc>
                <a:spcPct val="70000"/>
              </a:lnSpc>
            </a:pPr>
            <a:r>
              <a:rPr lang="en-US" sz="17900">
                <a:ln w="19050">
                  <a:solidFill>
                    <a:srgbClr val="4086CA"/>
                  </a:solidFill>
                </a:ln>
                <a:noFill/>
                <a:latin typeface="Impact" panose="020B0806030902050204" pitchFamily="34" charset="0"/>
              </a:rPr>
              <a:t>EPUT</a:t>
            </a:r>
            <a:endParaRPr lang="en-GB" sz="17900">
              <a:ln w="19050">
                <a:solidFill>
                  <a:srgbClr val="4086CA"/>
                </a:solidFill>
              </a:ln>
              <a:noFill/>
              <a:latin typeface="Impact" panose="020B0806030902050204" pitchFamily="34" charset="0"/>
            </a:endParaRPr>
          </a:p>
        </p:txBody>
      </p:sp>
      <p:sp>
        <p:nvSpPr>
          <p:cNvPr id="4" name="TextBox 3"/>
          <p:cNvSpPr txBox="1"/>
          <p:nvPr userDrawn="1"/>
        </p:nvSpPr>
        <p:spPr>
          <a:xfrm>
            <a:off x="9746047" y="4961530"/>
            <a:ext cx="2170787" cy="1384995"/>
          </a:xfrm>
          <a:prstGeom prst="rect">
            <a:avLst/>
          </a:prstGeom>
          <a:noFill/>
        </p:spPr>
        <p:txBody>
          <a:bodyPr wrap="none" rtlCol="0">
            <a:spAutoFit/>
          </a:bodyPr>
          <a:lstStyle/>
          <a:p>
            <a:pPr algn="r"/>
            <a:r>
              <a:rPr lang="en-GB" sz="2800" dirty="0">
                <a:solidFill>
                  <a:schemeClr val="bg1"/>
                </a:solidFill>
                <a:latin typeface="+mj-lt"/>
              </a:rPr>
              <a:t>WE</a:t>
            </a:r>
            <a:r>
              <a:rPr lang="en-GB" sz="2800" baseline="0" dirty="0">
                <a:latin typeface="+mj-lt"/>
              </a:rPr>
              <a:t> </a:t>
            </a:r>
            <a:r>
              <a:rPr lang="en-GB" sz="2800" baseline="0" dirty="0">
                <a:solidFill>
                  <a:srgbClr val="9F64FF"/>
                </a:solidFill>
                <a:latin typeface="+mj-lt"/>
              </a:rPr>
              <a:t>CARE.</a:t>
            </a:r>
          </a:p>
          <a:p>
            <a:pPr algn="r"/>
            <a:r>
              <a:rPr lang="en-GB" sz="2800" baseline="0" dirty="0">
                <a:solidFill>
                  <a:schemeClr val="bg1"/>
                </a:solidFill>
                <a:latin typeface="+mj-lt"/>
              </a:rPr>
              <a:t>WE</a:t>
            </a:r>
            <a:r>
              <a:rPr lang="en-GB" sz="2800" baseline="0" dirty="0">
                <a:latin typeface="+mj-lt"/>
              </a:rPr>
              <a:t> </a:t>
            </a:r>
            <a:r>
              <a:rPr lang="en-GB" sz="2800" baseline="0" dirty="0">
                <a:solidFill>
                  <a:srgbClr val="9F64FF"/>
                </a:solidFill>
                <a:latin typeface="+mj-lt"/>
              </a:rPr>
              <a:t>LEARN.</a:t>
            </a:r>
          </a:p>
          <a:p>
            <a:pPr algn="r"/>
            <a:r>
              <a:rPr lang="en-GB" sz="2800" baseline="0" dirty="0">
                <a:solidFill>
                  <a:schemeClr val="bg1"/>
                </a:solidFill>
                <a:latin typeface="+mj-lt"/>
              </a:rPr>
              <a:t>WE</a:t>
            </a:r>
            <a:r>
              <a:rPr lang="en-GB" sz="2800" baseline="0" dirty="0">
                <a:latin typeface="+mj-lt"/>
              </a:rPr>
              <a:t> </a:t>
            </a:r>
            <a:r>
              <a:rPr lang="en-GB" sz="2800" baseline="0" dirty="0">
                <a:solidFill>
                  <a:srgbClr val="9F64FF"/>
                </a:solidFill>
                <a:latin typeface="+mj-lt"/>
              </a:rPr>
              <a:t>EMPOWER.</a:t>
            </a:r>
          </a:p>
        </p:txBody>
      </p:sp>
    </p:spTree>
    <p:extLst>
      <p:ext uri="{BB962C8B-B14F-4D97-AF65-F5344CB8AC3E}">
        <p14:creationId xmlns:p14="http://schemas.microsoft.com/office/powerpoint/2010/main" val="5202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with Caption Lila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A4C232-82E6-4C4D-909B-BBEF6E73F9F9}"/>
              </a:ext>
            </a:extLst>
          </p:cNvPr>
          <p:cNvSpPr/>
          <p:nvPr userDrawn="1"/>
        </p:nvSpPr>
        <p:spPr>
          <a:xfrm>
            <a:off x="275166" y="659238"/>
            <a:ext cx="3880800" cy="5825063"/>
          </a:xfrm>
          <a:prstGeom prst="rect">
            <a:avLst/>
          </a:prstGeom>
          <a:solidFill>
            <a:srgbClr val="D2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1917" y="980303"/>
            <a:ext cx="3606684" cy="2018271"/>
          </a:xfrm>
        </p:spPr>
        <p:txBody>
          <a:bodyPr anchor="t">
            <a:noAutofit/>
          </a:bodyPr>
          <a:lstStyle>
            <a:lvl1pPr marL="0" algn="l" defTabSz="914400" rtl="0" eaLnBrk="1" latinLnBrk="0" hangingPunct="1">
              <a:lnSpc>
                <a:spcPct val="70000"/>
              </a:lnSpc>
              <a:defRPr lang="en-GB" sz="4000" kern="1200" spc="0" dirty="0">
                <a:solidFill>
                  <a:srgbClr val="9164FF"/>
                </a:solidFill>
                <a:latin typeface="Impact" panose="020B0806030902050204" pitchFamily="34" charset="0"/>
                <a:ea typeface="+mn-ea"/>
                <a:cs typeface="+mn-cs"/>
              </a:defRPr>
            </a:lvl1pPr>
          </a:lstStyle>
          <a:p>
            <a:r>
              <a:rPr lang="en-GB"/>
              <a:t>ADD YOUR HEADLINE HERE.</a:t>
            </a:r>
          </a:p>
        </p:txBody>
      </p:sp>
      <p:sp>
        <p:nvSpPr>
          <p:cNvPr id="3" name="Content Placeholder 2"/>
          <p:cNvSpPr>
            <a:spLocks noGrp="1"/>
          </p:cNvSpPr>
          <p:nvPr>
            <p:ph idx="1"/>
          </p:nvPr>
        </p:nvSpPr>
        <p:spPr>
          <a:xfrm>
            <a:off x="4316156" y="922638"/>
            <a:ext cx="7600678" cy="5387116"/>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hasCustomPrompt="1"/>
          </p:nvPr>
        </p:nvSpPr>
        <p:spPr>
          <a:xfrm>
            <a:off x="431917" y="4782107"/>
            <a:ext cx="3606684" cy="1527647"/>
          </a:xfrm>
        </p:spPr>
        <p:txBody>
          <a:bodyPr>
            <a:noAutofit/>
          </a:bodyPr>
          <a:lstStyle>
            <a:lvl1pPr marL="0" indent="0">
              <a:buNone/>
              <a:defRPr sz="3200" i="1" baseline="0">
                <a:solidFill>
                  <a:schemeClr val="bg1"/>
                </a:solidFill>
                <a:latin typeface="Impact" panose="020B080603090205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ADD OPTIONAL SUBTITLE HERE</a:t>
            </a:r>
          </a:p>
        </p:txBody>
      </p:sp>
      <p:sp>
        <p:nvSpPr>
          <p:cNvPr id="6" name="Footer Placeholder 5"/>
          <p:cNvSpPr>
            <a:spLocks noGrp="1"/>
          </p:cNvSpPr>
          <p:nvPr>
            <p:ph type="ftr" sz="quarter" idx="11"/>
          </p:nvPr>
        </p:nvSpPr>
        <p:spPr/>
        <p:txBody>
          <a:bodyPr/>
          <a:lstStyle/>
          <a:p>
            <a:endParaRPr lang="en-GB"/>
          </a:p>
        </p:txBody>
      </p:sp>
      <p:sp>
        <p:nvSpPr>
          <p:cNvPr id="12"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defRPr>
            </a:lvl1pPr>
          </a:lstStyle>
          <a:p>
            <a:r>
              <a:rPr lang="en-GB"/>
              <a:t>P.</a:t>
            </a:r>
            <a:fld id="{A126BD80-4063-464F-A49F-27FB3ACB3C65}" type="slidenum">
              <a:rPr lang="en-GB" smtClean="0"/>
              <a:pPr/>
              <a:t>‹#›</a:t>
            </a:fld>
            <a:endParaRPr lang="en-GB"/>
          </a:p>
        </p:txBody>
      </p:sp>
    </p:spTree>
    <p:extLst>
      <p:ext uri="{BB962C8B-B14F-4D97-AF65-F5344CB8AC3E}">
        <p14:creationId xmlns:p14="http://schemas.microsoft.com/office/powerpoint/2010/main" val="9525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634" y="762627"/>
            <a:ext cx="11633200" cy="95187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283634" y="1842455"/>
            <a:ext cx="11633200" cy="44046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4038600" y="6499225"/>
            <a:ext cx="4114800" cy="365125"/>
          </a:xfrm>
          <a:prstGeom prst="rect">
            <a:avLst/>
          </a:prstGeom>
        </p:spPr>
        <p:txBody>
          <a:bodyPr vert="horz" lIns="91440" tIns="45720" rIns="91440" bIns="45720" rtlCol="0" anchor="ctr"/>
          <a:lstStyle>
            <a:lvl1pPr marL="0" algn="ctr" defTabSz="914400" rtl="0" eaLnBrk="1" latinLnBrk="0" hangingPunct="1">
              <a:defRPr lang="en-GB" sz="800" kern="1200">
                <a:solidFill>
                  <a:schemeClr val="tx1">
                    <a:tint val="75000"/>
                  </a:schemeClr>
                </a:solidFill>
                <a:latin typeface="Verdana" panose="020B0604030504040204" pitchFamily="34" charset="0"/>
                <a:ea typeface="Verdana" panose="020B0604030504040204" pitchFamily="34" charset="0"/>
                <a:cs typeface="+mn-cs"/>
              </a:defRPr>
            </a:lvl1pPr>
          </a:lstStyle>
          <a:p>
            <a:endParaRPr lang="en-GB"/>
          </a:p>
        </p:txBody>
      </p:sp>
      <p:sp>
        <p:nvSpPr>
          <p:cNvPr id="6" name="Slide Number Placeholder 5"/>
          <p:cNvSpPr>
            <a:spLocks noGrp="1"/>
          </p:cNvSpPr>
          <p:nvPr>
            <p:ph type="sldNum" sz="quarter" idx="4"/>
          </p:nvPr>
        </p:nvSpPr>
        <p:spPr>
          <a:xfrm>
            <a:off x="9173634" y="6499225"/>
            <a:ext cx="2743200" cy="365125"/>
          </a:xfrm>
          <a:prstGeom prst="rect">
            <a:avLst/>
          </a:prstGeom>
        </p:spPr>
        <p:txBody>
          <a:bodyPr vert="horz" lIns="91440" tIns="45720" rIns="91440" bIns="45720" rtlCol="0" anchor="ctr"/>
          <a:lstStyle>
            <a:lvl1pPr algn="r">
              <a:defRPr lang="en-GB" b="0" i="0" u="none" strike="noStrike" smtClean="0">
                <a:effectLst/>
              </a:defRPr>
            </a:lvl1pPr>
          </a:lstStyle>
          <a:p>
            <a:r>
              <a:rPr lang="en-GB"/>
              <a:t>P. </a:t>
            </a:r>
            <a:fld id="{F73987ED-A372-463B-82B5-99A92857DBB9}" type="slidenum">
              <a:rPr smtClean="0"/>
              <a:pPr/>
              <a:t>‹#›</a:t>
            </a:fld>
            <a:r>
              <a:t>​</a:t>
            </a:r>
          </a:p>
        </p:txBody>
      </p:sp>
      <p:pic>
        <p:nvPicPr>
          <p:cNvPr id="7" name="Picture 6" descr="About Us | Essex Partnership University NHS Foundation Trust">
            <a:extLst>
              <a:ext uri="{FF2B5EF4-FFF2-40B4-BE49-F238E27FC236}">
                <a16:creationId xmlns:a16="http://schemas.microsoft.com/office/drawing/2014/main" id="{859C07A2-8580-4617-94D8-B0B62AE39257}"/>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283634" y="220136"/>
            <a:ext cx="1248833" cy="4097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BDCEACF8-D520-4D80-AA4C-583E1A86528A}"/>
              </a:ext>
            </a:extLst>
          </p:cNvPr>
          <p:cNvCxnSpPr>
            <a:cxnSpLocks/>
          </p:cNvCxnSpPr>
          <p:nvPr userDrawn="1"/>
        </p:nvCxnSpPr>
        <p:spPr>
          <a:xfrm>
            <a:off x="275167" y="659239"/>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4295E93-1135-4A76-B16D-5C522E7503CB}"/>
              </a:ext>
            </a:extLst>
          </p:cNvPr>
          <p:cNvSpPr txBox="1"/>
          <p:nvPr userDrawn="1"/>
        </p:nvSpPr>
        <p:spPr>
          <a:xfrm>
            <a:off x="4143375" y="334650"/>
            <a:ext cx="7773460" cy="286232"/>
          </a:xfrm>
          <a:prstGeom prst="rect">
            <a:avLst/>
          </a:prstGeom>
          <a:noFill/>
        </p:spPr>
        <p:txBody>
          <a:bodyPr wrap="square" lIns="0" rIns="0" rtlCol="0" anchor="ctr">
            <a:spAutoFit/>
          </a:bodyPr>
          <a:lstStyle/>
          <a:p>
            <a:pPr algn="r">
              <a:lnSpc>
                <a:spcPct val="70000"/>
              </a:lnSpc>
            </a:pPr>
            <a:r>
              <a:rPr lang="en-GB" spc="50">
                <a:solidFill>
                  <a:srgbClr val="005EB8"/>
                </a:solidFill>
                <a:latin typeface="Impact" panose="020B0806030902050204" pitchFamily="34" charset="0"/>
              </a:rPr>
              <a:t>SAFETY</a:t>
            </a:r>
            <a:r>
              <a:rPr lang="en-GB" spc="50" baseline="0">
                <a:solidFill>
                  <a:srgbClr val="005EB8"/>
                </a:solidFill>
                <a:latin typeface="Impact" panose="020B0806030902050204" pitchFamily="34" charset="0"/>
              </a:rPr>
              <a:t> </a:t>
            </a:r>
            <a:r>
              <a:rPr lang="en-GB" spc="50" baseline="0">
                <a:solidFill>
                  <a:srgbClr val="9164FF"/>
                </a:solidFill>
                <a:latin typeface="Impact" panose="020B0806030902050204" pitchFamily="34" charset="0"/>
              </a:rPr>
              <a:t>FIRST</a:t>
            </a:r>
            <a:r>
              <a:rPr lang="en-GB" spc="50" baseline="0">
                <a:solidFill>
                  <a:srgbClr val="005EB8"/>
                </a:solidFill>
                <a:latin typeface="Impact" panose="020B0806030902050204" pitchFamily="34" charset="0"/>
              </a:rPr>
              <a:t>, SAFETY </a:t>
            </a:r>
            <a:r>
              <a:rPr lang="en-GB" spc="50" baseline="0">
                <a:solidFill>
                  <a:srgbClr val="9164FF"/>
                </a:solidFill>
                <a:latin typeface="Impact" panose="020B0806030902050204" pitchFamily="34" charset="0"/>
              </a:rPr>
              <a:t>ALWAYS</a:t>
            </a:r>
            <a:endParaRPr lang="en-US" spc="50">
              <a:solidFill>
                <a:srgbClr val="9164FF"/>
              </a:solidFill>
              <a:latin typeface="Impact" panose="020B0806030902050204" pitchFamily="34" charset="0"/>
            </a:endParaRP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694" r:id="rId3"/>
    <p:sldLayoutId id="2147483692" r:id="rId4"/>
    <p:sldLayoutId id="2147483672" r:id="rId5"/>
    <p:sldLayoutId id="2147483685" r:id="rId6"/>
    <p:sldLayoutId id="2147483710" r:id="rId7"/>
    <p:sldLayoutId id="2147483699" r:id="rId8"/>
    <p:sldLayoutId id="2147483715" r:id="rId9"/>
    <p:sldLayoutId id="2147483716" r:id="rId10"/>
    <p:sldLayoutId id="2147483717" r:id="rId11"/>
    <p:sldLayoutId id="2147483719" r:id="rId12"/>
    <p:sldLayoutId id="2147483720" r:id="rId13"/>
    <p:sldLayoutId id="2147483721" r:id="rId14"/>
    <p:sldLayoutId id="2147483723" r:id="rId15"/>
    <p:sldLayoutId id="2147483724" r:id="rId16"/>
    <p:sldLayoutId id="2147483725" r:id="rId17"/>
    <p:sldLayoutId id="2147483729" r:id="rId18"/>
    <p:sldLayoutId id="2147483728" r:id="rId19"/>
    <p:sldLayoutId id="2147483730" r:id="rId20"/>
    <p:sldLayoutId id="2147483727" r:id="rId21"/>
    <p:sldLayoutId id="2147483726" r:id="rId22"/>
  </p:sldLayoutIdLst>
  <p:hf hdr="0" ftr="0"/>
  <p:txStyles>
    <p:titleStyle>
      <a:lvl1pPr algn="l" defTabSz="914400" rtl="0" eaLnBrk="1" latinLnBrk="0" hangingPunct="1">
        <a:lnSpc>
          <a:spcPct val="90000"/>
        </a:lnSpc>
        <a:spcBef>
          <a:spcPct val="0"/>
        </a:spcBef>
        <a:buNone/>
        <a:defRPr sz="4400" kern="1200">
          <a:solidFill>
            <a:srgbClr val="7DC8FF"/>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ngland.nhs.uk/long-read/culture-of-care-standards-for-mental-health-inpatient-services/"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put.nhs.uk/about-us/quality-of-care/safety-first-safety-always/"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26.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hyperlink" Target="https://eput.nhs.uk/news-events/posts/eput-to-host-first-co-production-conference"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eput.nhs.uk/media/f1vn2edx/quality-of-care-strategy_7-05.pdf"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729" y="2110688"/>
            <a:ext cx="10909300" cy="2196041"/>
          </a:xfrm>
        </p:spPr>
        <p:txBody>
          <a:bodyPr/>
          <a:lstStyle/>
          <a:p>
            <a:r>
              <a:rPr lang="en-GB" sz="8000"/>
              <a:t>Safety First,</a:t>
            </a:r>
            <a:br>
              <a:rPr lang="en-GB" sz="8000"/>
            </a:br>
            <a:r>
              <a:rPr lang="en-GB" sz="8000"/>
              <a:t>Safety Always</a:t>
            </a:r>
          </a:p>
        </p:txBody>
      </p:sp>
      <p:sp>
        <p:nvSpPr>
          <p:cNvPr id="3" name="Subtitle 2"/>
          <p:cNvSpPr>
            <a:spLocks noGrp="1"/>
          </p:cNvSpPr>
          <p:nvPr>
            <p:ph type="subTitle" idx="1"/>
          </p:nvPr>
        </p:nvSpPr>
        <p:spPr/>
        <p:txBody>
          <a:bodyPr vert="horz" lIns="91440" tIns="45720" rIns="91440" bIns="45720" rtlCol="0" anchor="t">
            <a:noAutofit/>
          </a:bodyPr>
          <a:lstStyle/>
          <a:p>
            <a:r>
              <a:rPr lang="en-GB" sz="5400" i="0" dirty="0">
                <a:solidFill>
                  <a:srgbClr val="7DC8FF"/>
                </a:solidFill>
                <a:latin typeface="Impact"/>
              </a:rPr>
              <a:t>Y</a:t>
            </a:r>
            <a:r>
              <a:rPr lang="en-GB" sz="5400" i="0" dirty="0" smtClean="0">
                <a:solidFill>
                  <a:srgbClr val="7DC8FF"/>
                </a:solidFill>
                <a:latin typeface="Impact"/>
              </a:rPr>
              <a:t>ear 3 report</a:t>
            </a:r>
            <a:endParaRPr lang="en-GB" sz="5400" i="0" dirty="0">
              <a:solidFill>
                <a:srgbClr val="7DC8FF"/>
              </a:solidFill>
            </a:endParaRPr>
          </a:p>
        </p:txBody>
      </p:sp>
      <p:sp>
        <p:nvSpPr>
          <p:cNvPr id="4" name="Subtitle 2"/>
          <p:cNvSpPr txBox="1">
            <a:spLocks/>
          </p:cNvSpPr>
          <p:nvPr/>
        </p:nvSpPr>
        <p:spPr>
          <a:xfrm>
            <a:off x="283729" y="4323208"/>
            <a:ext cx="10580917" cy="48013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GB" sz="3600" i="1" kern="1200" dirty="0">
                <a:solidFill>
                  <a:schemeClr val="bg1"/>
                </a:solidFill>
                <a:latin typeface="Impact" panose="020B080603090205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latin typeface="Impact"/>
              </a:rPr>
              <a:t>Essex Partnership University NHS Foundation Trust</a:t>
            </a:r>
            <a:endParaRPr lang="en-GB" dirty="0"/>
          </a:p>
        </p:txBody>
      </p:sp>
    </p:spTree>
    <p:extLst>
      <p:ext uri="{BB962C8B-B14F-4D97-AF65-F5344CB8AC3E}">
        <p14:creationId xmlns:p14="http://schemas.microsoft.com/office/powerpoint/2010/main" val="161155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F9A16-9310-091D-C8F9-906F3E758879}"/>
              </a:ext>
            </a:extLst>
          </p:cNvPr>
          <p:cNvSpPr>
            <a:spLocks noGrp="1"/>
          </p:cNvSpPr>
          <p:nvPr>
            <p:ph type="ctrTitle"/>
          </p:nvPr>
        </p:nvSpPr>
        <p:spPr>
          <a:xfrm>
            <a:off x="292099" y="2128180"/>
            <a:ext cx="9038017" cy="2196041"/>
          </a:xfrm>
        </p:spPr>
        <p:txBody>
          <a:bodyPr/>
          <a:lstStyle/>
          <a:p>
            <a:r>
              <a:rPr lang="en-GB" sz="7200" dirty="0">
                <a:solidFill>
                  <a:srgbClr val="7DC8FF"/>
                </a:solidFill>
                <a:latin typeface="Impact"/>
              </a:rPr>
              <a:t>Establishing the context</a:t>
            </a:r>
          </a:p>
        </p:txBody>
      </p:sp>
      <p:sp>
        <p:nvSpPr>
          <p:cNvPr id="11" name="Subtitle 10">
            <a:extLst>
              <a:ext uri="{FF2B5EF4-FFF2-40B4-BE49-F238E27FC236}">
                <a16:creationId xmlns:a16="http://schemas.microsoft.com/office/drawing/2014/main" id="{31CAD29C-005B-C1D1-411C-6D6746F93E46}"/>
              </a:ext>
            </a:extLst>
          </p:cNvPr>
          <p:cNvSpPr>
            <a:spLocks noGrp="1"/>
          </p:cNvSpPr>
          <p:nvPr>
            <p:ph type="subTitle" idx="1"/>
          </p:nvPr>
        </p:nvSpPr>
        <p:spPr>
          <a:xfrm>
            <a:off x="292099" y="4821043"/>
            <a:ext cx="6511926" cy="480131"/>
          </a:xfrm>
        </p:spPr>
        <p:txBody>
          <a:bodyPr/>
          <a:lstStyle/>
          <a:p>
            <a:r>
              <a:rPr lang="en-GB" i="0"/>
              <a:t>Background to the Strategy and what we set out to achieve</a:t>
            </a:r>
            <a:endParaRPr lang="en-GB"/>
          </a:p>
        </p:txBody>
      </p:sp>
    </p:spTree>
    <p:extLst>
      <p:ext uri="{BB962C8B-B14F-4D97-AF65-F5344CB8AC3E}">
        <p14:creationId xmlns:p14="http://schemas.microsoft.com/office/powerpoint/2010/main" val="5449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46F60-AAAF-DAFB-2EB4-A3E25F603403}"/>
              </a:ext>
            </a:extLst>
          </p:cNvPr>
          <p:cNvSpPr>
            <a:spLocks noGrp="1"/>
          </p:cNvSpPr>
          <p:nvPr>
            <p:ph type="title"/>
          </p:nvPr>
        </p:nvSpPr>
        <p:spPr>
          <a:xfrm>
            <a:off x="694770" y="840468"/>
            <a:ext cx="11207362" cy="369208"/>
          </a:xfrm>
        </p:spPr>
        <p:txBody>
          <a:bodyPr/>
          <a:lstStyle/>
          <a:p>
            <a:r>
              <a:rPr lang="en-GB" sz="3800" dirty="0" smtClean="0">
                <a:latin typeface="Impact"/>
              </a:rPr>
              <a:t>Who are we?</a:t>
            </a:r>
            <a:endParaRPr lang="en-GB" sz="3800" dirty="0">
              <a:latin typeface="Impact"/>
            </a:endParaRPr>
          </a:p>
          <a:p>
            <a:endParaRPr lang="en-GB" sz="4800" dirty="0"/>
          </a:p>
        </p:txBody>
      </p:sp>
      <p:sp>
        <p:nvSpPr>
          <p:cNvPr id="8" name="Rectangle 7">
            <a:extLst>
              <a:ext uri="{FF2B5EF4-FFF2-40B4-BE49-F238E27FC236}">
                <a16:creationId xmlns:a16="http://schemas.microsoft.com/office/drawing/2014/main" id="{9D2485BC-47D2-904C-DCC3-A27C82EF8594}"/>
              </a:ext>
            </a:extLst>
          </p:cNvPr>
          <p:cNvSpPr/>
          <p:nvPr/>
        </p:nvSpPr>
        <p:spPr>
          <a:xfrm>
            <a:off x="694770" y="1379012"/>
            <a:ext cx="5010706" cy="5016758"/>
          </a:xfrm>
          <a:prstGeom prst="rect">
            <a:avLst/>
          </a:prstGeom>
        </p:spPr>
        <p:txBody>
          <a:bodyPr wrap="square" lIns="91440" tIns="45720" rIns="91440" bIns="45720" anchor="t">
            <a:spAutoFit/>
          </a:bodyPr>
          <a:lstStyle/>
          <a:p>
            <a:pPr marL="285750" indent="-285750">
              <a:buFont typeface="Arial"/>
              <a:buChar char="•"/>
            </a:pPr>
            <a:r>
              <a:rPr lang="en-GB" sz="1600" dirty="0">
                <a:ea typeface="Verdana"/>
              </a:rPr>
              <a:t>We provide </a:t>
            </a:r>
            <a:r>
              <a:rPr lang="en-GB" sz="1600" b="1" dirty="0">
                <a:ea typeface="Verdana"/>
              </a:rPr>
              <a:t>community physical and mental health services to over 3.2million people</a:t>
            </a:r>
            <a:r>
              <a:rPr lang="en-GB" sz="1600" dirty="0">
                <a:ea typeface="Verdana"/>
              </a:rPr>
              <a:t> living across Essex, Thurrock and Southend as well as in Luton, Bedfordshire and Suffolk</a:t>
            </a:r>
            <a:endParaRPr lang="en-US" sz="1600" dirty="0">
              <a:ea typeface="Verdana"/>
            </a:endParaRPr>
          </a:p>
          <a:p>
            <a:pPr marL="285750" indent="-285750">
              <a:buFont typeface="Arial"/>
              <a:buChar char="•"/>
            </a:pPr>
            <a:r>
              <a:rPr lang="en-GB" sz="1600" dirty="0">
                <a:ea typeface="Verdana"/>
              </a:rPr>
              <a:t>EPUT was formed in 2017 after the merger of the former South Essex Partnership and North Essex Partnership </a:t>
            </a:r>
            <a:r>
              <a:rPr lang="en-GB" sz="1600" dirty="0" smtClean="0">
                <a:ea typeface="Verdana"/>
              </a:rPr>
              <a:t>trusts</a:t>
            </a:r>
            <a:endParaRPr lang="en-GB" sz="1600" dirty="0">
              <a:ea typeface="Verdana"/>
            </a:endParaRPr>
          </a:p>
          <a:p>
            <a:pPr marL="285750" indent="-285750">
              <a:buFont typeface="Arial"/>
              <a:buChar char="•"/>
            </a:pPr>
            <a:r>
              <a:rPr lang="en-GB" sz="1600" b="1" dirty="0">
                <a:ea typeface="Verdana"/>
              </a:rPr>
              <a:t>EPUT operates across </a:t>
            </a:r>
            <a:r>
              <a:rPr lang="en-GB" sz="1600" b="1" dirty="0" smtClean="0">
                <a:ea typeface="Verdana"/>
              </a:rPr>
              <a:t>four Integrated </a:t>
            </a:r>
            <a:r>
              <a:rPr lang="en-GB" sz="1600" b="1" dirty="0">
                <a:ea typeface="Verdana"/>
              </a:rPr>
              <a:t>Care Systems</a:t>
            </a:r>
            <a:r>
              <a:rPr lang="en-GB" sz="1600" dirty="0">
                <a:ea typeface="Verdana"/>
              </a:rPr>
              <a:t>: </a:t>
            </a:r>
            <a:r>
              <a:rPr lang="en-GB" sz="1600" dirty="0" smtClean="0">
                <a:ea typeface="Verdana"/>
              </a:rPr>
              <a:t>Bedfordshire, Luton &amp; Milton Keynes; Hertfordshire </a:t>
            </a:r>
            <a:r>
              <a:rPr lang="en-GB" sz="1600" dirty="0">
                <a:ea typeface="Verdana"/>
              </a:rPr>
              <a:t>&amp; West </a:t>
            </a:r>
            <a:r>
              <a:rPr lang="en-GB" sz="1600" dirty="0" smtClean="0">
                <a:ea typeface="Verdana"/>
              </a:rPr>
              <a:t>Essex; </a:t>
            </a:r>
            <a:r>
              <a:rPr lang="en-GB" sz="1600" dirty="0">
                <a:ea typeface="Verdana"/>
              </a:rPr>
              <a:t>Mid &amp; South </a:t>
            </a:r>
            <a:r>
              <a:rPr lang="en-GB" sz="1600" dirty="0" smtClean="0">
                <a:ea typeface="Verdana"/>
              </a:rPr>
              <a:t>Essex and </a:t>
            </a:r>
            <a:r>
              <a:rPr lang="en-GB" sz="1600" dirty="0">
                <a:ea typeface="Verdana"/>
              </a:rPr>
              <a:t>Suffolk &amp; North East Essex</a:t>
            </a:r>
          </a:p>
          <a:p>
            <a:pPr marL="285750" indent="-285750">
              <a:buFont typeface="Arial"/>
              <a:buChar char="•"/>
            </a:pPr>
            <a:r>
              <a:rPr lang="en-GB" sz="1600" dirty="0">
                <a:ea typeface="Verdana"/>
              </a:rPr>
              <a:t>We are a large employer, with </a:t>
            </a:r>
            <a:r>
              <a:rPr lang="en-GB" sz="1600" b="1" dirty="0">
                <a:ea typeface="Verdana"/>
              </a:rPr>
              <a:t>around 7,500 </a:t>
            </a:r>
            <a:r>
              <a:rPr lang="en-GB" sz="1600" dirty="0">
                <a:ea typeface="Verdana"/>
              </a:rPr>
              <a:t>staff working across </a:t>
            </a:r>
            <a:r>
              <a:rPr lang="en-GB" sz="1600" b="1" dirty="0">
                <a:ea typeface="Verdana"/>
              </a:rPr>
              <a:t>over 200 </a:t>
            </a:r>
            <a:r>
              <a:rPr lang="en-GB" sz="1600" b="1" dirty="0" smtClean="0">
                <a:ea typeface="Verdana"/>
              </a:rPr>
              <a:t>sites</a:t>
            </a:r>
            <a:endParaRPr lang="en-GB" sz="1600" b="1" dirty="0">
              <a:ea typeface="Verdana"/>
            </a:endParaRPr>
          </a:p>
          <a:p>
            <a:pPr marL="285750" indent="-285750">
              <a:buFont typeface="Arial"/>
              <a:buChar char="•"/>
            </a:pPr>
            <a:r>
              <a:rPr lang="en-GB" sz="1600" dirty="0">
                <a:ea typeface="Verdana"/>
              </a:rPr>
              <a:t>We also provide services in people’s homes and in community settings, including schools, GP practices and health </a:t>
            </a:r>
            <a:r>
              <a:rPr lang="en-GB" sz="1600" dirty="0" smtClean="0">
                <a:ea typeface="Verdana"/>
              </a:rPr>
              <a:t>clinics</a:t>
            </a:r>
            <a:endParaRPr lang="en-GB" sz="1600" dirty="0">
              <a:ea typeface="Verdana"/>
            </a:endParaRPr>
          </a:p>
          <a:p>
            <a:pPr marL="285750" indent="-285750">
              <a:buFont typeface="Arial"/>
              <a:buChar char="•"/>
            </a:pPr>
            <a:r>
              <a:rPr lang="en-GB" sz="1600" dirty="0">
                <a:ea typeface="Verdana"/>
              </a:rPr>
              <a:t>Around 100,000 people are in our care at any one </a:t>
            </a:r>
            <a:r>
              <a:rPr lang="en-GB" sz="1600" dirty="0" smtClean="0">
                <a:ea typeface="Verdana"/>
              </a:rPr>
              <a:t>time</a:t>
            </a:r>
            <a:endParaRPr lang="en-GB" sz="1600" dirty="0"/>
          </a:p>
        </p:txBody>
      </p:sp>
      <p:pic>
        <p:nvPicPr>
          <p:cNvPr id="10" name="Picture 9" descr="A map of the united states&#10;&#10;Description automatically generated">
            <a:extLst>
              <a:ext uri="{FF2B5EF4-FFF2-40B4-BE49-F238E27FC236}">
                <a16:creationId xmlns:a16="http://schemas.microsoft.com/office/drawing/2014/main" id="{855939EE-D6AF-23B9-AF7E-B06AFE5E4C06}"/>
              </a:ext>
            </a:extLst>
          </p:cNvPr>
          <p:cNvPicPr>
            <a:picLocks noChangeAspect="1"/>
          </p:cNvPicPr>
          <p:nvPr/>
        </p:nvPicPr>
        <p:blipFill>
          <a:blip r:embed="rId2"/>
          <a:stretch>
            <a:fillRect/>
          </a:stretch>
        </p:blipFill>
        <p:spPr>
          <a:xfrm>
            <a:off x="5847401" y="1441939"/>
            <a:ext cx="6142656" cy="3271471"/>
          </a:xfrm>
          <a:prstGeom prst="rect">
            <a:avLst/>
          </a:prstGeom>
          <a:ln>
            <a:solidFill>
              <a:schemeClr val="tx1"/>
            </a:solidFill>
          </a:ln>
        </p:spPr>
      </p:pic>
    </p:spTree>
    <p:extLst>
      <p:ext uri="{BB962C8B-B14F-4D97-AF65-F5344CB8AC3E}">
        <p14:creationId xmlns:p14="http://schemas.microsoft.com/office/powerpoint/2010/main" val="18982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2485BC-47D2-904C-DCC3-A27C82EF8594}"/>
              </a:ext>
            </a:extLst>
          </p:cNvPr>
          <p:cNvSpPr/>
          <p:nvPr/>
        </p:nvSpPr>
        <p:spPr>
          <a:xfrm>
            <a:off x="521446" y="1257713"/>
            <a:ext cx="11510235" cy="339965"/>
          </a:xfrm>
          <a:prstGeom prst="rect">
            <a:avLst/>
          </a:prstGeom>
        </p:spPr>
        <p:txBody>
          <a:bodyPr wrap="square" lIns="91440" tIns="45720" rIns="91440" bIns="45720" anchor="t">
            <a:spAutoFit/>
          </a:bodyPr>
          <a:lstStyle/>
          <a:p>
            <a:pPr marL="356870" lvl="1" indent="-177800">
              <a:lnSpc>
                <a:spcPct val="120000"/>
              </a:lnSpc>
              <a:buFont typeface="Arial"/>
              <a:buChar char="•"/>
            </a:pPr>
            <a:endParaRPr lang="en-GB" sz="1500">
              <a:ea typeface="Verdana"/>
            </a:endParaRPr>
          </a:p>
        </p:txBody>
      </p:sp>
      <p:sp>
        <p:nvSpPr>
          <p:cNvPr id="2" name="TextBox 1">
            <a:extLst>
              <a:ext uri="{FF2B5EF4-FFF2-40B4-BE49-F238E27FC236}">
                <a16:creationId xmlns:a16="http://schemas.microsoft.com/office/drawing/2014/main" id="{27FF22F4-2F46-3AE0-34A5-1B756E69C23C}"/>
              </a:ext>
            </a:extLst>
          </p:cNvPr>
          <p:cNvSpPr txBox="1"/>
          <p:nvPr/>
        </p:nvSpPr>
        <p:spPr>
          <a:xfrm>
            <a:off x="694769" y="1384588"/>
            <a:ext cx="11207363" cy="59862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5EB8"/>
                </a:solidFill>
              </a:rPr>
              <a:t>Mental health services in context</a:t>
            </a:r>
            <a:endParaRPr lang="en-US" sz="2400" b="1" dirty="0">
              <a:solidFill>
                <a:srgbClr val="005EB8"/>
              </a:solidFill>
              <a:ea typeface="Verdana"/>
            </a:endParaRPr>
          </a:p>
          <a:p>
            <a:pPr marL="285750" indent="-285750">
              <a:spcAft>
                <a:spcPts val="300"/>
              </a:spcAft>
              <a:buFont typeface="Arial"/>
              <a:buChar char="•"/>
            </a:pPr>
            <a:r>
              <a:rPr lang="en-US" dirty="0"/>
              <a:t>Demand for mental health services is increasing, whilst the population of the county of Essex is growing at one of the fastest rates in England – predicted to increase by 2.9% between 2022 and 2027</a:t>
            </a:r>
            <a:endParaRPr lang="en-US" dirty="0">
              <a:ea typeface="Verdana"/>
            </a:endParaRPr>
          </a:p>
          <a:p>
            <a:pPr marL="285750" indent="-285750">
              <a:spcAft>
                <a:spcPts val="300"/>
              </a:spcAft>
              <a:buFont typeface="Arial"/>
              <a:buChar char="•"/>
            </a:pPr>
            <a:r>
              <a:rPr lang="en-US" dirty="0"/>
              <a:t>The population is also ageing, with increasingly complex health and social care needs</a:t>
            </a:r>
            <a:endParaRPr lang="en-US" dirty="0">
              <a:ea typeface="Verdana"/>
            </a:endParaRPr>
          </a:p>
          <a:p>
            <a:pPr marL="285750" indent="-285750">
              <a:spcAft>
                <a:spcPts val="300"/>
              </a:spcAft>
              <a:buFont typeface="Arial"/>
              <a:buChar char="•"/>
            </a:pPr>
            <a:r>
              <a:rPr lang="en-US" dirty="0"/>
              <a:t>People who need our help are increasingly more unwell, with more complex needs</a:t>
            </a:r>
            <a:endParaRPr lang="en-US" dirty="0">
              <a:ea typeface="Verdana"/>
            </a:endParaRPr>
          </a:p>
          <a:p>
            <a:pPr marL="285750" indent="-285750">
              <a:spcAft>
                <a:spcPts val="300"/>
              </a:spcAft>
              <a:buFont typeface="Arial"/>
              <a:buChar char="•"/>
            </a:pPr>
            <a:r>
              <a:rPr lang="en-US" dirty="0"/>
              <a:t>All health and care </a:t>
            </a:r>
            <a:r>
              <a:rPr lang="en-US" dirty="0" err="1"/>
              <a:t>organisations</a:t>
            </a:r>
            <a:r>
              <a:rPr lang="en-US" dirty="0"/>
              <a:t> face additional pressures to recruit and retain staff and to meet demand within stricter budgetary requirements </a:t>
            </a:r>
            <a:endParaRPr lang="en-US" dirty="0">
              <a:ea typeface="Verdana"/>
            </a:endParaRPr>
          </a:p>
          <a:p>
            <a:pPr marL="285750" indent="-285750">
              <a:buFont typeface="Arial"/>
              <a:buChar char="•"/>
            </a:pPr>
            <a:endParaRPr lang="en-US" sz="1400" dirty="0">
              <a:solidFill>
                <a:srgbClr val="000000"/>
              </a:solidFill>
            </a:endParaRPr>
          </a:p>
          <a:p>
            <a:r>
              <a:rPr lang="en-US" sz="2400" b="1" dirty="0">
                <a:solidFill>
                  <a:srgbClr val="005EB8"/>
                </a:solidFill>
              </a:rPr>
              <a:t>Working together to care for people when they need us most</a:t>
            </a:r>
            <a:endParaRPr lang="en-US" sz="2400" b="1" dirty="0">
              <a:solidFill>
                <a:srgbClr val="005EB8"/>
              </a:solidFill>
              <a:ea typeface="Verdana"/>
            </a:endParaRPr>
          </a:p>
          <a:p>
            <a:pPr marL="285750" indent="-285750">
              <a:spcAft>
                <a:spcPts val="300"/>
              </a:spcAft>
              <a:buFont typeface="Arial"/>
              <a:buChar char="•"/>
            </a:pPr>
            <a:r>
              <a:rPr lang="en-US" dirty="0"/>
              <a:t>We work closely with local system partners to help people get the care they need more quickly when they are experiencing a mental health crisis</a:t>
            </a:r>
            <a:endParaRPr lang="en-US" dirty="0">
              <a:ea typeface="Verdana"/>
            </a:endParaRPr>
          </a:p>
          <a:p>
            <a:pPr marL="285750" indent="-285750">
              <a:spcAft>
                <a:spcPts val="300"/>
              </a:spcAft>
              <a:buFont typeface="Arial"/>
              <a:buChar char="•"/>
            </a:pPr>
            <a:r>
              <a:rPr lang="en-US" dirty="0"/>
              <a:t>Introducing innovative new services such as our mental health urgent care department in </a:t>
            </a:r>
            <a:r>
              <a:rPr lang="en-US" dirty="0" err="1"/>
              <a:t>Basildon</a:t>
            </a:r>
            <a:r>
              <a:rPr lang="en-US" dirty="0"/>
              <a:t> helps free up capacity in the wider emergency care system, helping many other people get the care they need</a:t>
            </a:r>
            <a:endParaRPr lang="en-US" dirty="0">
              <a:ea typeface="Verdana"/>
            </a:endParaRPr>
          </a:p>
          <a:p>
            <a:endParaRPr lang="en-US" b="1" dirty="0">
              <a:solidFill>
                <a:srgbClr val="005EB8"/>
              </a:solidFill>
              <a:ea typeface="Verdana"/>
            </a:endParaRPr>
          </a:p>
          <a:p>
            <a:pPr marL="285750" indent="-285750">
              <a:buFont typeface="Arial"/>
              <a:buChar char="•"/>
            </a:pPr>
            <a:endParaRPr lang="en-US" dirty="0">
              <a:ea typeface="Verdana"/>
            </a:endParaRPr>
          </a:p>
          <a:p>
            <a:pPr marL="285750" indent="-285750">
              <a:buFont typeface="Arial"/>
              <a:buChar char="•"/>
            </a:pPr>
            <a:endParaRPr lang="en-US" dirty="0">
              <a:ea typeface="Verdana"/>
            </a:endParaRPr>
          </a:p>
          <a:p>
            <a:pPr marL="285750" indent="-285750">
              <a:buFont typeface="Arial"/>
              <a:buChar char="•"/>
            </a:pPr>
            <a:endParaRPr lang="en-US" dirty="0">
              <a:ea typeface="Verdana"/>
            </a:endParaRPr>
          </a:p>
          <a:p>
            <a:endParaRPr lang="en-US" dirty="0">
              <a:ea typeface="Verdana"/>
            </a:endParaRPr>
          </a:p>
        </p:txBody>
      </p:sp>
      <p:sp>
        <p:nvSpPr>
          <p:cNvPr id="6" name="Title 3">
            <a:extLst>
              <a:ext uri="{FF2B5EF4-FFF2-40B4-BE49-F238E27FC236}">
                <a16:creationId xmlns:a16="http://schemas.microsoft.com/office/drawing/2014/main" id="{50746F60-AAAF-DAFB-2EB4-A3E25F603403}"/>
              </a:ext>
            </a:extLst>
          </p:cNvPr>
          <p:cNvSpPr txBox="1">
            <a:spLocks/>
          </p:cNvSpPr>
          <p:nvPr/>
        </p:nvSpPr>
        <p:spPr>
          <a:xfrm>
            <a:off x="656670" y="840468"/>
            <a:ext cx="11207362" cy="369208"/>
          </a:xfrm>
          <a:prstGeom prst="rect">
            <a:avLst/>
          </a:prstGeom>
        </p:spPr>
        <p:txBody>
          <a:bodyPr vert="horz" lIns="91440" tIns="45720" rIns="91440" bIns="45720" rtlCol="0" anchor="t">
            <a:noAutofit/>
          </a:bodyPr>
          <a:lstStyle>
            <a:lvl1pPr marL="0" algn="l" defTabSz="914400" rtl="0" eaLnBrk="1" latinLnBrk="0" hangingPunct="1">
              <a:lnSpc>
                <a:spcPct val="70000"/>
              </a:lnSpc>
              <a:spcBef>
                <a:spcPct val="0"/>
              </a:spcBef>
              <a:buNone/>
              <a:defRPr lang="en-GB" sz="5000" kern="1200" spc="0" dirty="0">
                <a:solidFill>
                  <a:srgbClr val="005EB8"/>
                </a:solidFill>
                <a:latin typeface="Impact" panose="020B0806030902050204" pitchFamily="34" charset="0"/>
                <a:ea typeface="+mn-ea"/>
                <a:cs typeface="+mn-cs"/>
              </a:defRPr>
            </a:lvl1pPr>
          </a:lstStyle>
          <a:p>
            <a:r>
              <a:rPr lang="en-GB" sz="3800" dirty="0" smtClean="0">
                <a:latin typeface="Impact"/>
              </a:rPr>
              <a:t>The wider picture</a:t>
            </a:r>
          </a:p>
        </p:txBody>
      </p:sp>
    </p:spTree>
    <p:extLst>
      <p:ext uri="{BB962C8B-B14F-4D97-AF65-F5344CB8AC3E}">
        <p14:creationId xmlns:p14="http://schemas.microsoft.com/office/powerpoint/2010/main" val="28567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32511" y="1380242"/>
            <a:ext cx="3448964" cy="4449474"/>
          </a:xfrm>
        </p:spPr>
        <p:txBody>
          <a:bodyPr vert="horz" lIns="91440" tIns="45720" rIns="91440" bIns="45720" rtlCol="0" anchor="t">
            <a:noAutofit/>
          </a:bodyPr>
          <a:lstStyle/>
          <a:p>
            <a:pPr marL="0" indent="0">
              <a:lnSpc>
                <a:spcPct val="120000"/>
              </a:lnSpc>
              <a:buNone/>
            </a:pPr>
            <a:r>
              <a:rPr lang="en-GB" sz="1400" dirty="0">
                <a:latin typeface="+mn-lt"/>
                <a:ea typeface="Verdana"/>
              </a:rPr>
              <a:t>The </a:t>
            </a:r>
            <a:r>
              <a:rPr lang="en-GB" sz="1400" b="1" dirty="0">
                <a:latin typeface="+mn-lt"/>
                <a:ea typeface="Verdana"/>
              </a:rPr>
              <a:t>Safety First, Safety Always strategy </a:t>
            </a:r>
            <a:r>
              <a:rPr lang="en-GB" sz="1400" dirty="0">
                <a:latin typeface="+mn-lt"/>
                <a:ea typeface="Verdana"/>
              </a:rPr>
              <a:t>was agreed by the Trust Board in February 2021, following widespread engagement with Trust staff, Non-Executive Directors, Governors and partners. </a:t>
            </a:r>
            <a:r>
              <a:rPr lang="en-GB" sz="1400" b="1" dirty="0">
                <a:latin typeface="+mn-lt"/>
                <a:ea typeface="Verdana"/>
              </a:rPr>
              <a:t>It set out our ambition to be an organisation that consistently places </a:t>
            </a:r>
            <a:r>
              <a:rPr lang="en-GB" sz="1400" b="1" dirty="0" smtClean="0">
                <a:latin typeface="+mn-lt"/>
                <a:ea typeface="Verdana"/>
              </a:rPr>
              <a:t>patients’ and families</a:t>
            </a:r>
            <a:r>
              <a:rPr lang="en-GB" sz="1400" b="1" dirty="0">
                <a:latin typeface="+mn-lt"/>
                <a:ea typeface="Verdana"/>
              </a:rPr>
              <a:t>’ safety at the heart of everything it does. </a:t>
            </a:r>
          </a:p>
          <a:p>
            <a:pPr marL="0" indent="0">
              <a:lnSpc>
                <a:spcPct val="120000"/>
              </a:lnSpc>
              <a:buNone/>
            </a:pPr>
            <a:r>
              <a:rPr lang="en-GB" sz="1400" b="1" dirty="0">
                <a:latin typeface="+mn-lt"/>
                <a:ea typeface="Verdana"/>
              </a:rPr>
              <a:t>The strategy recognised the need for a change in culture </a:t>
            </a:r>
            <a:r>
              <a:rPr lang="en-GB" sz="1400" dirty="0">
                <a:latin typeface="+mn-lt"/>
                <a:ea typeface="Verdana"/>
              </a:rPr>
              <a:t>and an organisation-wide </a:t>
            </a:r>
            <a:r>
              <a:rPr lang="en-GB" sz="1400" dirty="0" err="1">
                <a:latin typeface="+mn-lt"/>
                <a:ea typeface="Verdana"/>
              </a:rPr>
              <a:t>mindset</a:t>
            </a:r>
            <a:r>
              <a:rPr lang="en-GB" sz="1400" dirty="0">
                <a:latin typeface="+mn-lt"/>
                <a:ea typeface="Verdana"/>
              </a:rPr>
              <a:t> of </a:t>
            </a:r>
            <a:r>
              <a:rPr lang="en-GB" sz="1400" i="1" dirty="0">
                <a:latin typeface="+mn-lt"/>
                <a:ea typeface="Verdana"/>
              </a:rPr>
              <a:t>Safety First, Safety Always</a:t>
            </a:r>
            <a:r>
              <a:rPr lang="en-GB" sz="1400" dirty="0">
                <a:latin typeface="+mn-lt"/>
                <a:ea typeface="Verdana"/>
              </a:rPr>
              <a:t>. </a:t>
            </a:r>
            <a:r>
              <a:rPr lang="en-GB" sz="1400" dirty="0">
                <a:solidFill>
                  <a:srgbClr val="000000"/>
                </a:solidFill>
                <a:effectLst/>
                <a:latin typeface="+mn-lt"/>
                <a:ea typeface="Verdana"/>
              </a:rPr>
              <a:t>It </a:t>
            </a:r>
            <a:r>
              <a:rPr lang="en-GB" sz="1400" dirty="0" smtClean="0">
                <a:solidFill>
                  <a:srgbClr val="000000"/>
                </a:solidFill>
                <a:effectLst/>
                <a:latin typeface="+mn-lt"/>
                <a:ea typeface="Verdana"/>
              </a:rPr>
              <a:t>reflected </a:t>
            </a:r>
            <a:r>
              <a:rPr lang="en-GB" sz="1400" dirty="0">
                <a:solidFill>
                  <a:srgbClr val="000000"/>
                </a:solidFill>
                <a:effectLst/>
                <a:latin typeface="+mn-lt"/>
                <a:ea typeface="Verdana"/>
              </a:rPr>
              <a:t>learnings from the past and themes from incidents over the preceding 20+ years.</a:t>
            </a:r>
            <a:endParaRPr lang="en-GB" sz="1400" dirty="0">
              <a:latin typeface="+mn-lt"/>
              <a:ea typeface="Verdana"/>
            </a:endParaRPr>
          </a:p>
        </p:txBody>
      </p:sp>
      <p:sp>
        <p:nvSpPr>
          <p:cNvPr id="8" name="Content Placeholder 4"/>
          <p:cNvSpPr txBox="1">
            <a:spLocks/>
          </p:cNvSpPr>
          <p:nvPr/>
        </p:nvSpPr>
        <p:spPr>
          <a:xfrm>
            <a:off x="4301323" y="4377409"/>
            <a:ext cx="7595633" cy="16014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spcAft>
                <a:spcPts val="600"/>
              </a:spcAft>
              <a:buNone/>
            </a:pPr>
            <a:r>
              <a:rPr lang="en-US" sz="1400" dirty="0">
                <a:latin typeface="Verdana"/>
                <a:ea typeface="Verdana"/>
              </a:rPr>
              <a:t>This report highlights the progress we have made against the priorities within this three year strategy and against the four priority areas for quality improvement in NHS England’s Mental Health Safety Improvement </a:t>
            </a:r>
            <a:r>
              <a:rPr lang="en-US" sz="1400" dirty="0" err="1">
                <a:latin typeface="Verdana"/>
                <a:ea typeface="Verdana"/>
              </a:rPr>
              <a:t>Programme</a:t>
            </a:r>
            <a:r>
              <a:rPr lang="en-US" sz="1400" dirty="0">
                <a:latin typeface="Verdana"/>
                <a:ea typeface="Verdana"/>
              </a:rPr>
              <a:t>, now incorporated into </a:t>
            </a:r>
            <a:r>
              <a:rPr lang="en-US" sz="1400" dirty="0">
                <a:latin typeface="Verdana"/>
                <a:ea typeface="Verdana"/>
                <a:hlinkClick r:id="rId2"/>
              </a:rPr>
              <a:t>NHS England’s Culture of Care Standards for Mental Health Inpatient </a:t>
            </a:r>
            <a:r>
              <a:rPr lang="en-US" sz="1400" dirty="0" smtClean="0">
                <a:latin typeface="Verdana"/>
                <a:ea typeface="Verdana"/>
                <a:hlinkClick r:id="rId2"/>
              </a:rPr>
              <a:t>Services</a:t>
            </a:r>
            <a:r>
              <a:rPr lang="en-US" sz="1400" dirty="0">
                <a:latin typeface="Verdana"/>
                <a:ea typeface="Verdana"/>
              </a:rPr>
              <a:t>.</a:t>
            </a:r>
            <a:endParaRPr lang="en-US" sz="1400" dirty="0" smtClean="0">
              <a:latin typeface="Verdana"/>
              <a:ea typeface="Verdana"/>
            </a:endParaRPr>
          </a:p>
          <a:p>
            <a:pPr marL="0" indent="0">
              <a:lnSpc>
                <a:spcPct val="108000"/>
              </a:lnSpc>
              <a:spcBef>
                <a:spcPts val="0"/>
              </a:spcBef>
              <a:buNone/>
            </a:pPr>
            <a:r>
              <a:rPr lang="en-US" sz="1400" dirty="0" smtClean="0">
                <a:latin typeface="Verdana"/>
                <a:ea typeface="Verdana"/>
              </a:rPr>
              <a:t>It </a:t>
            </a:r>
            <a:r>
              <a:rPr lang="en-US" sz="1400" dirty="0">
                <a:latin typeface="Verdana"/>
                <a:ea typeface="Verdana"/>
              </a:rPr>
              <a:t>also sets out the context for our Quality of Care </a:t>
            </a:r>
            <a:r>
              <a:rPr lang="en-US" sz="1400" dirty="0" smtClean="0">
                <a:latin typeface="Verdana"/>
                <a:ea typeface="Verdana"/>
              </a:rPr>
              <a:t>Strategy </a:t>
            </a:r>
            <a:r>
              <a:rPr lang="en-US" sz="1400" dirty="0">
                <a:latin typeface="Verdana"/>
                <a:ea typeface="Verdana"/>
              </a:rPr>
              <a:t>which launched at the end of April 2024 and builds on the work of the safety strategy to ensure that EPUT is a leader in providing outstanding patient safety and care.</a:t>
            </a:r>
            <a:endParaRPr lang="en-GB" sz="1400" dirty="0"/>
          </a:p>
        </p:txBody>
      </p:sp>
      <p:grpSp>
        <p:nvGrpSpPr>
          <p:cNvPr id="2" name="Group 1"/>
          <p:cNvGrpSpPr/>
          <p:nvPr/>
        </p:nvGrpSpPr>
        <p:grpSpPr>
          <a:xfrm>
            <a:off x="4301323" y="1384986"/>
            <a:ext cx="7451079" cy="2880432"/>
            <a:chOff x="4596598" y="1515375"/>
            <a:chExt cx="7451079" cy="2880432"/>
          </a:xfrm>
        </p:grpSpPr>
        <p:sp>
          <p:nvSpPr>
            <p:cNvPr id="3" name="Rounded Rectangle 2"/>
            <p:cNvSpPr/>
            <p:nvPr/>
          </p:nvSpPr>
          <p:spPr>
            <a:xfrm>
              <a:off x="4596598" y="1515375"/>
              <a:ext cx="7451079" cy="2880432"/>
            </a:xfrm>
            <a:prstGeom prst="roundRect">
              <a:avLst/>
            </a:prstGeom>
            <a:solidFill>
              <a:srgbClr val="7DC8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4"/>
            <p:cNvSpPr txBox="1">
              <a:spLocks/>
            </p:cNvSpPr>
            <p:nvPr/>
          </p:nvSpPr>
          <p:spPr>
            <a:xfrm>
              <a:off x="5245532" y="1615612"/>
              <a:ext cx="6651424" cy="21679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b="1" dirty="0">
                  <a:solidFill>
                    <a:srgbClr val="005EB8"/>
                  </a:solidFill>
                  <a:latin typeface="Verdana"/>
                  <a:ea typeface="Verdana"/>
                </a:rPr>
                <a:t>We set out five key ambitions and outcomes:</a:t>
              </a:r>
            </a:p>
            <a:p>
              <a:pPr marL="0" indent="0">
                <a:lnSpc>
                  <a:spcPct val="150000"/>
                </a:lnSpc>
                <a:buFont typeface="Arial" panose="020B0604020202020204" pitchFamily="34" charset="0"/>
                <a:buNone/>
              </a:pPr>
              <a:r>
                <a:rPr lang="en-GB" sz="1400" b="1" dirty="0">
                  <a:latin typeface="+mn-lt"/>
                  <a:ea typeface="Verdana"/>
                </a:rPr>
                <a:t>Patients and families feel safe in EPUT’s care</a:t>
              </a:r>
            </a:p>
            <a:p>
              <a:pPr marL="0" indent="0">
                <a:lnSpc>
                  <a:spcPct val="150000"/>
                </a:lnSpc>
                <a:buFont typeface="Arial" panose="020B0604020202020204" pitchFamily="34" charset="0"/>
                <a:buNone/>
              </a:pPr>
              <a:r>
                <a:rPr lang="en-GB" sz="1400" b="1" dirty="0">
                  <a:latin typeface="+mn-lt"/>
                  <a:ea typeface="Verdana"/>
                </a:rPr>
                <a:t>Stakeholders have confidence that EPUT is a safe organisation</a:t>
              </a:r>
            </a:p>
            <a:p>
              <a:pPr marL="0" indent="0">
                <a:lnSpc>
                  <a:spcPct val="150000"/>
                </a:lnSpc>
                <a:buFont typeface="Arial" panose="020B0604020202020204" pitchFamily="34" charset="0"/>
                <a:buNone/>
              </a:pPr>
              <a:r>
                <a:rPr lang="en-GB" sz="1400" b="1" dirty="0">
                  <a:latin typeface="+mn-lt"/>
                  <a:ea typeface="Verdana"/>
                </a:rPr>
                <a:t>No preventable deaths</a:t>
              </a:r>
            </a:p>
            <a:p>
              <a:pPr marL="0" indent="0">
                <a:lnSpc>
                  <a:spcPct val="150000"/>
                </a:lnSpc>
                <a:buFont typeface="Arial" panose="020B0604020202020204" pitchFamily="34" charset="0"/>
                <a:buNone/>
              </a:pPr>
              <a:r>
                <a:rPr lang="en-GB" sz="1400" b="1" dirty="0">
                  <a:latin typeface="+mn-lt"/>
                  <a:ea typeface="Verdana"/>
                </a:rPr>
                <a:t>A reduction in Patient Safety Incidents for Investigation (PSII)</a:t>
              </a:r>
            </a:p>
            <a:p>
              <a:pPr marL="0" indent="0">
                <a:lnSpc>
                  <a:spcPct val="150000"/>
                </a:lnSpc>
                <a:buFont typeface="Arial" panose="020B0604020202020204" pitchFamily="34" charset="0"/>
                <a:buNone/>
              </a:pPr>
              <a:r>
                <a:rPr lang="en-GB" sz="1400" b="1" dirty="0">
                  <a:latin typeface="+mn-lt"/>
                  <a:ea typeface="Verdana"/>
                </a:rPr>
                <a:t>A reduction in self-harm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25" y="2057108"/>
              <a:ext cx="596633" cy="3726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26" y="2513289"/>
              <a:ext cx="596633" cy="3726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26" y="2958097"/>
              <a:ext cx="596633" cy="3726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26" y="3414278"/>
              <a:ext cx="596633" cy="37262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26" y="3847713"/>
              <a:ext cx="596633" cy="372625"/>
            </a:xfrm>
            <a:prstGeom prst="rect">
              <a:avLst/>
            </a:prstGeom>
          </p:spPr>
        </p:pic>
      </p:grpSp>
      <p:sp>
        <p:nvSpPr>
          <p:cNvPr id="14" name="Title 3">
            <a:extLst>
              <a:ext uri="{FF2B5EF4-FFF2-40B4-BE49-F238E27FC236}">
                <a16:creationId xmlns:a16="http://schemas.microsoft.com/office/drawing/2014/main" id="{50746F60-AAAF-DAFB-2EB4-A3E25F603403}"/>
              </a:ext>
            </a:extLst>
          </p:cNvPr>
          <p:cNvSpPr txBox="1">
            <a:spLocks/>
          </p:cNvSpPr>
          <p:nvPr/>
        </p:nvSpPr>
        <p:spPr>
          <a:xfrm>
            <a:off x="675720" y="830943"/>
            <a:ext cx="11207362" cy="369208"/>
          </a:xfrm>
          <a:prstGeom prst="rect">
            <a:avLst/>
          </a:prstGeom>
        </p:spPr>
        <p:txBody>
          <a:bodyPr vert="horz" lIns="91440" tIns="45720" rIns="91440" bIns="45720" rtlCol="0" anchor="t">
            <a:noAutofit/>
          </a:bodyPr>
          <a:lstStyle>
            <a:lvl1pPr marL="0" algn="l" defTabSz="914400" rtl="0" eaLnBrk="1" latinLnBrk="0" hangingPunct="1">
              <a:lnSpc>
                <a:spcPct val="70000"/>
              </a:lnSpc>
              <a:spcBef>
                <a:spcPct val="0"/>
              </a:spcBef>
              <a:buNone/>
              <a:defRPr lang="en-GB" sz="5000" kern="1200" spc="0" dirty="0">
                <a:solidFill>
                  <a:srgbClr val="005EB8"/>
                </a:solidFill>
                <a:latin typeface="Impact" panose="020B0806030902050204" pitchFamily="34" charset="0"/>
                <a:ea typeface="+mn-ea"/>
                <a:cs typeface="+mn-cs"/>
              </a:defRPr>
            </a:lvl1pPr>
          </a:lstStyle>
          <a:p>
            <a:r>
              <a:rPr lang="en-GB" sz="3800" dirty="0" smtClean="0">
                <a:latin typeface="Impact"/>
              </a:rPr>
              <a:t>Our strategy for ensuring patient safety</a:t>
            </a:r>
          </a:p>
        </p:txBody>
      </p:sp>
    </p:spTree>
    <p:extLst>
      <p:ext uri="{BB962C8B-B14F-4D97-AF65-F5344CB8AC3E}">
        <p14:creationId xmlns:p14="http://schemas.microsoft.com/office/powerpoint/2010/main" val="26573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3A99-73FF-71D6-FF89-E38B6FFA5333}"/>
              </a:ext>
            </a:extLst>
          </p:cNvPr>
          <p:cNvSpPr>
            <a:spLocks noGrp="1"/>
          </p:cNvSpPr>
          <p:nvPr>
            <p:ph type="title"/>
          </p:nvPr>
        </p:nvSpPr>
        <p:spPr>
          <a:xfrm>
            <a:off x="699947" y="817864"/>
            <a:ext cx="11207362" cy="544211"/>
          </a:xfrm>
        </p:spPr>
        <p:txBody>
          <a:bodyPr/>
          <a:lstStyle/>
          <a:p>
            <a:r>
              <a:rPr lang="en-GB" sz="3800" dirty="0">
                <a:latin typeface="Impact"/>
              </a:rPr>
              <a:t>Programme roadmap</a:t>
            </a:r>
            <a:endParaRPr lang="en-GB" sz="3800" dirty="0"/>
          </a:p>
        </p:txBody>
      </p:sp>
      <p:sp>
        <p:nvSpPr>
          <p:cNvPr id="3" name="Slide Number Placeholder 2">
            <a:extLst>
              <a:ext uri="{FF2B5EF4-FFF2-40B4-BE49-F238E27FC236}">
                <a16:creationId xmlns:a16="http://schemas.microsoft.com/office/drawing/2014/main" id="{D6FAADE3-DD81-C8BC-30EF-1670684D727D}"/>
              </a:ext>
            </a:extLst>
          </p:cNvPr>
          <p:cNvSpPr>
            <a:spLocks noGrp="1"/>
          </p:cNvSpPr>
          <p:nvPr>
            <p:ph type="sldNum" sz="quarter" idx="4"/>
          </p:nvPr>
        </p:nvSpPr>
        <p:spPr/>
        <p:txBody>
          <a:bodyPr/>
          <a:lstStyle/>
          <a:p>
            <a:r>
              <a:rPr lang="en-GB"/>
              <a:t>P.</a:t>
            </a:r>
            <a:fld id="{A126BD80-4063-464F-A49F-27FB3ACB3C65}" type="slidenum">
              <a:rPr lang="en-GB" smtClean="0"/>
              <a:pPr/>
              <a:t>14</a:t>
            </a:fld>
            <a:endParaRPr lang="en-GB"/>
          </a:p>
        </p:txBody>
      </p:sp>
      <p:pic>
        <p:nvPicPr>
          <p:cNvPr id="4" name="Picture 3">
            <a:extLst>
              <a:ext uri="{FF2B5EF4-FFF2-40B4-BE49-F238E27FC236}">
                <a16:creationId xmlns:a16="http://schemas.microsoft.com/office/drawing/2014/main" id="{681472BB-D852-3022-5A54-34F1B01D21E4}"/>
              </a:ext>
            </a:extLst>
          </p:cNvPr>
          <p:cNvPicPr>
            <a:picLocks noChangeAspect="1"/>
          </p:cNvPicPr>
          <p:nvPr/>
        </p:nvPicPr>
        <p:blipFill rotWithShape="1">
          <a:blip r:embed="rId2">
            <a:extLst>
              <a:ext uri="{28A0092B-C50C-407E-A947-70E740481C1C}">
                <a14:useLocalDpi xmlns:a14="http://schemas.microsoft.com/office/drawing/2010/main" val="0"/>
              </a:ext>
            </a:extLst>
          </a:blip>
          <a:srcRect t="5517" b="8932"/>
          <a:stretch/>
        </p:blipFill>
        <p:spPr>
          <a:xfrm>
            <a:off x="1008499" y="1374775"/>
            <a:ext cx="10609308" cy="5105400"/>
          </a:xfrm>
          <a:prstGeom prst="rect">
            <a:avLst/>
          </a:prstGeom>
        </p:spPr>
      </p:pic>
    </p:spTree>
    <p:extLst>
      <p:ext uri="{BB962C8B-B14F-4D97-AF65-F5344CB8AC3E}">
        <p14:creationId xmlns:p14="http://schemas.microsoft.com/office/powerpoint/2010/main" val="377130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FAADE3-DD81-C8BC-30EF-1670684D727D}"/>
              </a:ext>
            </a:extLst>
          </p:cNvPr>
          <p:cNvSpPr>
            <a:spLocks noGrp="1"/>
          </p:cNvSpPr>
          <p:nvPr>
            <p:ph type="sldNum" sz="quarter" idx="4"/>
          </p:nvPr>
        </p:nvSpPr>
        <p:spPr/>
        <p:txBody>
          <a:bodyPr/>
          <a:lstStyle/>
          <a:p>
            <a:r>
              <a:rPr lang="en-GB"/>
              <a:t>P.</a:t>
            </a:r>
            <a:fld id="{A126BD80-4063-464F-A49F-27FB3ACB3C65}" type="slidenum">
              <a:rPr lang="en-GB" smtClean="0"/>
              <a:pPr/>
              <a:t>15</a:t>
            </a:fld>
            <a:endParaRPr lang="en-GB"/>
          </a:p>
        </p:txBody>
      </p:sp>
      <p:sp>
        <p:nvSpPr>
          <p:cNvPr id="2" name="TextBox 1"/>
          <p:cNvSpPr txBox="1"/>
          <p:nvPr/>
        </p:nvSpPr>
        <p:spPr>
          <a:xfrm>
            <a:off x="840486" y="933665"/>
            <a:ext cx="10544175" cy="584775"/>
          </a:xfrm>
          <a:prstGeom prst="rect">
            <a:avLst/>
          </a:prstGeom>
          <a:noFill/>
        </p:spPr>
        <p:txBody>
          <a:bodyPr wrap="square" rtlCol="0">
            <a:spAutoFit/>
          </a:bodyPr>
          <a:lstStyle/>
          <a:p>
            <a:r>
              <a:rPr lang="en-GB" sz="3200" dirty="0" smtClean="0">
                <a:solidFill>
                  <a:srgbClr val="005EB8"/>
                </a:solidFill>
                <a:latin typeface="Impact"/>
              </a:rPr>
              <a:t>Seven improvement themes</a:t>
            </a:r>
            <a:endParaRPr lang="en-GB" sz="3200" dirty="0"/>
          </a:p>
        </p:txBody>
      </p:sp>
      <p:pic>
        <p:nvPicPr>
          <p:cNvPr id="6" name="Picture 5"/>
          <p:cNvPicPr>
            <a:picLocks noChangeAspect="1"/>
          </p:cNvPicPr>
          <p:nvPr/>
        </p:nvPicPr>
        <p:blipFill>
          <a:blip r:embed="rId2"/>
          <a:stretch>
            <a:fillRect/>
          </a:stretch>
        </p:blipFill>
        <p:spPr>
          <a:xfrm>
            <a:off x="840486" y="1695977"/>
            <a:ext cx="9944100" cy="4448175"/>
          </a:xfrm>
          <a:prstGeom prst="rect">
            <a:avLst/>
          </a:prstGeom>
        </p:spPr>
      </p:pic>
    </p:spTree>
    <p:extLst>
      <p:ext uri="{BB962C8B-B14F-4D97-AF65-F5344CB8AC3E}">
        <p14:creationId xmlns:p14="http://schemas.microsoft.com/office/powerpoint/2010/main" val="183336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F9A16-9310-091D-C8F9-906F3E758879}"/>
              </a:ext>
            </a:extLst>
          </p:cNvPr>
          <p:cNvSpPr>
            <a:spLocks noGrp="1"/>
          </p:cNvSpPr>
          <p:nvPr>
            <p:ph type="ctrTitle"/>
          </p:nvPr>
        </p:nvSpPr>
        <p:spPr>
          <a:xfrm>
            <a:off x="292099" y="2436189"/>
            <a:ext cx="9038017" cy="2196041"/>
          </a:xfrm>
        </p:spPr>
        <p:txBody>
          <a:bodyPr/>
          <a:lstStyle/>
          <a:p>
            <a:r>
              <a:rPr lang="en-GB" sz="7200" dirty="0">
                <a:solidFill>
                  <a:srgbClr val="7DC8FF"/>
                </a:solidFill>
                <a:latin typeface="Impact"/>
              </a:rPr>
              <a:t>Reviewing our progress</a:t>
            </a:r>
          </a:p>
        </p:txBody>
      </p:sp>
      <p:sp>
        <p:nvSpPr>
          <p:cNvPr id="11" name="Subtitle 10">
            <a:extLst>
              <a:ext uri="{FF2B5EF4-FFF2-40B4-BE49-F238E27FC236}">
                <a16:creationId xmlns:a16="http://schemas.microsoft.com/office/drawing/2014/main" id="{31CAD29C-005B-C1D1-411C-6D6746F93E46}"/>
              </a:ext>
            </a:extLst>
          </p:cNvPr>
          <p:cNvSpPr>
            <a:spLocks noGrp="1"/>
          </p:cNvSpPr>
          <p:nvPr>
            <p:ph type="subTitle" idx="1"/>
          </p:nvPr>
        </p:nvSpPr>
        <p:spPr>
          <a:xfrm>
            <a:off x="283729" y="4936548"/>
            <a:ext cx="6511926" cy="480131"/>
          </a:xfrm>
        </p:spPr>
        <p:txBody>
          <a:bodyPr vert="horz" lIns="91440" tIns="45720" rIns="91440" bIns="45720" rtlCol="0" anchor="t">
            <a:noAutofit/>
          </a:bodyPr>
          <a:lstStyle/>
          <a:p>
            <a:r>
              <a:rPr lang="en-GB" i="0">
                <a:latin typeface="Impact"/>
              </a:rPr>
              <a:t>What we’ve delivered for our patients and communities</a:t>
            </a:r>
          </a:p>
        </p:txBody>
      </p:sp>
    </p:spTree>
    <p:extLst>
      <p:ext uri="{BB962C8B-B14F-4D97-AF65-F5344CB8AC3E}">
        <p14:creationId xmlns:p14="http://schemas.microsoft.com/office/powerpoint/2010/main" val="271213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2068378503"/>
              </p:ext>
            </p:extLst>
          </p:nvPr>
        </p:nvGraphicFramePr>
        <p:xfrm>
          <a:off x="304799" y="707136"/>
          <a:ext cx="11643360" cy="5767200"/>
        </p:xfrm>
        <a:graphic>
          <a:graphicData uri="http://schemas.openxmlformats.org/drawingml/2006/table">
            <a:tbl>
              <a:tblPr firstRow="1" bandRow="1">
                <a:tableStyleId>{5C22544A-7EE6-4342-B048-85BDC9FD1C3A}</a:tableStyleId>
              </a:tblPr>
              <a:tblGrid>
                <a:gridCol w="3881120">
                  <a:extLst>
                    <a:ext uri="{9D8B030D-6E8A-4147-A177-3AD203B41FA5}">
                      <a16:colId xmlns:a16="http://schemas.microsoft.com/office/drawing/2014/main" val="717491203"/>
                    </a:ext>
                  </a:extLst>
                </a:gridCol>
                <a:gridCol w="3881120">
                  <a:extLst>
                    <a:ext uri="{9D8B030D-6E8A-4147-A177-3AD203B41FA5}">
                      <a16:colId xmlns:a16="http://schemas.microsoft.com/office/drawing/2014/main" val="2614893592"/>
                    </a:ext>
                  </a:extLst>
                </a:gridCol>
                <a:gridCol w="3881120">
                  <a:extLst>
                    <a:ext uri="{9D8B030D-6E8A-4147-A177-3AD203B41FA5}">
                      <a16:colId xmlns:a16="http://schemas.microsoft.com/office/drawing/2014/main" val="2388979003"/>
                    </a:ext>
                  </a:extLst>
                </a:gridCol>
              </a:tblGrid>
              <a:tr h="5767200">
                <a:tc>
                  <a:txBody>
                    <a:bodyPr/>
                    <a:lstStyle/>
                    <a:p>
                      <a:endParaRPr lang="en-GB" dirty="0"/>
                    </a:p>
                  </a:txBody>
                  <a:tcPr>
                    <a:solidFill>
                      <a:srgbClr val="D2B3FF"/>
                    </a:solidFill>
                  </a:tcPr>
                </a:tc>
                <a:tc>
                  <a:txBody>
                    <a:bodyPr/>
                    <a:lstStyle/>
                    <a:p>
                      <a:endParaRPr lang="en-GB" dirty="0"/>
                    </a:p>
                  </a:txBody>
                  <a:tcPr>
                    <a:solidFill>
                      <a:srgbClr val="D0B3FF">
                        <a:alpha val="50196"/>
                      </a:srgbClr>
                    </a:solidFill>
                  </a:tcPr>
                </a:tc>
                <a:tc>
                  <a:txBody>
                    <a:bodyPr/>
                    <a:lstStyle/>
                    <a:p>
                      <a:endParaRPr lang="en-GB" dirty="0"/>
                    </a:p>
                  </a:txBody>
                  <a:tcPr>
                    <a:solidFill>
                      <a:srgbClr val="FFFFFF"/>
                    </a:solidFill>
                  </a:tcPr>
                </a:tc>
                <a:extLst>
                  <a:ext uri="{0D108BD9-81ED-4DB2-BD59-A6C34878D82A}">
                    <a16:rowId xmlns:a16="http://schemas.microsoft.com/office/drawing/2014/main" val="452759612"/>
                  </a:ext>
                </a:extLst>
              </a:tr>
            </a:tbl>
          </a:graphicData>
        </a:graphic>
      </p:graphicFrame>
      <p:sp>
        <p:nvSpPr>
          <p:cNvPr id="15" name="Text Placeholder 3"/>
          <p:cNvSpPr>
            <a:spLocks noGrp="1"/>
          </p:cNvSpPr>
          <p:nvPr>
            <p:ph type="body" sz="half" idx="4294967295"/>
          </p:nvPr>
        </p:nvSpPr>
        <p:spPr>
          <a:xfrm>
            <a:off x="536447" y="3434769"/>
            <a:ext cx="3501881" cy="1527647"/>
          </a:xfrm>
          <a:prstGeom prst="rect">
            <a:avLst/>
          </a:prstGeom>
        </p:spPr>
        <p:txBody>
          <a:bodyPr vert="horz" lIns="91440" tIns="45720" rIns="91440" bIns="45720" rtlCol="0" anchor="t">
            <a:noAutofit/>
          </a:bodyPr>
          <a:lstStyle/>
          <a:p>
            <a:pPr marL="0" indent="0">
              <a:buNone/>
            </a:pPr>
            <a:r>
              <a:rPr lang="en-GB" sz="2000" i="0" dirty="0">
                <a:solidFill>
                  <a:schemeClr val="tx1"/>
                </a:solidFill>
                <a:latin typeface="Verdana"/>
                <a:ea typeface="Verdana"/>
              </a:rPr>
              <a:t>Ensuring the patient voice is listened to, understood and acted on is key to embedding safe, good quality care throughout the organisation in all our care </a:t>
            </a:r>
            <a:r>
              <a:rPr lang="en-GB" sz="2000" i="0" dirty="0" smtClean="0">
                <a:solidFill>
                  <a:schemeClr val="tx1"/>
                </a:solidFill>
                <a:latin typeface="Verdana"/>
                <a:ea typeface="Verdana"/>
              </a:rPr>
              <a:t>settings</a:t>
            </a:r>
            <a:endParaRPr lang="en-US" sz="2000" dirty="0">
              <a:solidFill>
                <a:schemeClr val="tx1"/>
              </a:solidFill>
            </a:endParaRPr>
          </a:p>
          <a:p>
            <a:endParaRPr lang="en-GB" dirty="0"/>
          </a:p>
        </p:txBody>
      </p:sp>
      <p:sp>
        <p:nvSpPr>
          <p:cNvPr id="19" name="Content Placeholder 4"/>
          <p:cNvSpPr txBox="1">
            <a:spLocks/>
          </p:cNvSpPr>
          <p:nvPr/>
        </p:nvSpPr>
        <p:spPr>
          <a:xfrm>
            <a:off x="8230889" y="853233"/>
            <a:ext cx="3699260" cy="5553317"/>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smtClean="0">
                <a:solidFill>
                  <a:srgbClr val="005EB8"/>
                </a:solidFill>
                <a:latin typeface="+mj-lt"/>
                <a:ea typeface="Verdana"/>
              </a:rPr>
              <a:t>Highlights</a:t>
            </a:r>
            <a:endParaRPr lang="en-US" dirty="0" smtClean="0"/>
          </a:p>
          <a:p>
            <a:pPr marL="285750" indent="-285750">
              <a:lnSpc>
                <a:spcPct val="100000"/>
              </a:lnSpc>
            </a:pPr>
            <a:r>
              <a:rPr lang="en-GB" sz="1500" b="1" dirty="0" smtClean="0">
                <a:latin typeface="Verdana"/>
                <a:ea typeface="Verdana"/>
              </a:rPr>
              <a:t>22% year on year increase in </a:t>
            </a:r>
            <a:r>
              <a:rPr lang="en-GB" sz="1500" b="1" i="1" dirty="0" smtClean="0">
                <a:latin typeface="Verdana"/>
                <a:ea typeface="Verdana"/>
              </a:rPr>
              <a:t>I Want Great Care</a:t>
            </a:r>
            <a:r>
              <a:rPr lang="en-GB" sz="1500" b="1" dirty="0" smtClean="0">
                <a:latin typeface="Verdana"/>
                <a:ea typeface="Verdana"/>
              </a:rPr>
              <a:t> responses</a:t>
            </a:r>
            <a:r>
              <a:rPr lang="en-GB" sz="1500" dirty="0" smtClean="0">
                <a:latin typeface="Verdana"/>
                <a:ea typeface="Verdana"/>
              </a:rPr>
              <a:t>, with a consistent trend of improvement since launch</a:t>
            </a:r>
          </a:p>
          <a:p>
            <a:pPr marL="285750" indent="-285750">
              <a:lnSpc>
                <a:spcPct val="100000"/>
              </a:lnSpc>
            </a:pPr>
            <a:r>
              <a:rPr lang="en-GB" sz="1500" b="1" dirty="0" smtClean="0">
                <a:latin typeface="Verdana"/>
                <a:ea typeface="Verdana"/>
              </a:rPr>
              <a:t>Changes to practice are slowly driving an improving trend </a:t>
            </a:r>
            <a:r>
              <a:rPr lang="en-GB" sz="1500" dirty="0" smtClean="0">
                <a:latin typeface="Verdana"/>
                <a:ea typeface="Verdana"/>
              </a:rPr>
              <a:t>in the proportion of patients and families who say they feel safe in EPUT’s care</a:t>
            </a:r>
          </a:p>
          <a:p>
            <a:pPr marL="285750" indent="-285750">
              <a:lnSpc>
                <a:spcPct val="100000"/>
              </a:lnSpc>
            </a:pPr>
            <a:r>
              <a:rPr lang="en-GB" sz="1500" b="1" dirty="0" smtClean="0">
                <a:latin typeface="Verdana"/>
                <a:ea typeface="Verdana"/>
              </a:rPr>
              <a:t>Patient experience dashboard created for each Care Unit</a:t>
            </a:r>
            <a:r>
              <a:rPr lang="en-GB" sz="1500" dirty="0" smtClean="0">
                <a:latin typeface="Verdana"/>
                <a:ea typeface="Verdana"/>
              </a:rPr>
              <a:t>, supported by data insight to drive quality improvement; oversight via Care Unit quality and safety meetings and Accountability Framework meetings for executive assurance</a:t>
            </a:r>
          </a:p>
          <a:p>
            <a:pPr marL="285750" indent="-285750">
              <a:lnSpc>
                <a:spcPct val="100000"/>
              </a:lnSpc>
            </a:pPr>
            <a:r>
              <a:rPr lang="en-GB" sz="1500" b="1" dirty="0" smtClean="0">
                <a:latin typeface="Verdana"/>
                <a:ea typeface="Verdana"/>
              </a:rPr>
              <a:t>Doubling of Lived Experience Ambassador team to 250</a:t>
            </a:r>
            <a:r>
              <a:rPr lang="en-GB" sz="1500" dirty="0" smtClean="0">
                <a:latin typeface="Verdana"/>
                <a:ea typeface="Verdana"/>
              </a:rPr>
              <a:t> - ambassadors have been integral to the creation of the Quality of Care Framework</a:t>
            </a:r>
          </a:p>
          <a:p>
            <a:pPr marL="285750" indent="-285750">
              <a:lnSpc>
                <a:spcPct val="100000"/>
              </a:lnSpc>
            </a:pPr>
            <a:r>
              <a:rPr lang="en-GB" sz="1500" b="1" dirty="0" smtClean="0">
                <a:latin typeface="Verdana"/>
                <a:ea typeface="Verdana"/>
              </a:rPr>
              <a:t>Doubling of Patient Safety Partners to 11</a:t>
            </a:r>
            <a:r>
              <a:rPr lang="en-GB" sz="1500" dirty="0" smtClean="0">
                <a:latin typeface="Verdana"/>
                <a:ea typeface="Verdana"/>
              </a:rPr>
              <a:t>, focusing on establishing the </a:t>
            </a:r>
            <a:r>
              <a:rPr lang="en-GB" sz="1500" dirty="0" err="1" smtClean="0">
                <a:latin typeface="Verdana"/>
                <a:ea typeface="Verdana"/>
              </a:rPr>
              <a:t>Safewards</a:t>
            </a:r>
            <a:r>
              <a:rPr lang="en-GB" sz="1500" dirty="0" smtClean="0">
                <a:latin typeface="Verdana"/>
                <a:ea typeface="Verdana"/>
              </a:rPr>
              <a:t> programme and safety walkabout visits </a:t>
            </a:r>
            <a:endParaRPr lang="en-GB" sz="1500" dirty="0"/>
          </a:p>
        </p:txBody>
      </p:sp>
      <p:pic>
        <p:nvPicPr>
          <p:cNvPr id="20" name="Graphic 7" descr="Speech with solid fill">
            <a:extLst>
              <a:ext uri="{FF2B5EF4-FFF2-40B4-BE49-F238E27FC236}">
                <a16:creationId xmlns:a16="http://schemas.microsoft.com/office/drawing/2014/main" id="{4EED5113-8D58-8424-8F4C-CCBF6770B5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3020" y="1524545"/>
            <a:ext cx="1919239" cy="1908755"/>
          </a:xfrm>
          <a:prstGeom prst="rect">
            <a:avLst/>
          </a:prstGeom>
        </p:spPr>
      </p:pic>
      <p:sp>
        <p:nvSpPr>
          <p:cNvPr id="22" name="Title 1"/>
          <p:cNvSpPr>
            <a:spLocks noGrp="1"/>
          </p:cNvSpPr>
          <p:nvPr>
            <p:ph type="title"/>
          </p:nvPr>
        </p:nvSpPr>
        <p:spPr>
          <a:xfrm>
            <a:off x="440420" y="975153"/>
            <a:ext cx="3866230" cy="1073103"/>
          </a:xfrm>
        </p:spPr>
        <p:txBody>
          <a:bodyPr/>
          <a:lstStyle/>
          <a:p>
            <a:r>
              <a:rPr lang="en-GB" sz="4000" dirty="0">
                <a:solidFill>
                  <a:srgbClr val="9164FF"/>
                </a:solidFill>
              </a:rPr>
              <a:t>PATIENT VOICE IN SAFETY</a:t>
            </a:r>
          </a:p>
        </p:txBody>
      </p:sp>
      <p:sp>
        <p:nvSpPr>
          <p:cNvPr id="24" name="Content Placeholder 4"/>
          <p:cNvSpPr txBox="1">
            <a:spLocks/>
          </p:cNvSpPr>
          <p:nvPr/>
        </p:nvSpPr>
        <p:spPr>
          <a:xfrm>
            <a:off x="4316156" y="853234"/>
            <a:ext cx="3699260" cy="538711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GB" sz="2000" dirty="0">
                <a:solidFill>
                  <a:srgbClr val="005EB8"/>
                </a:solidFill>
                <a:latin typeface="+mj-lt"/>
                <a:ea typeface="Verdana"/>
              </a:rPr>
              <a:t>Priority initiatives </a:t>
            </a:r>
          </a:p>
          <a:p>
            <a:pPr marL="233680" indent="-233680">
              <a:lnSpc>
                <a:spcPct val="100000"/>
              </a:lnSpc>
              <a:buFont typeface="Arial" panose="020B0604020202020204" pitchFamily="34" charset="0"/>
              <a:buChar char="•"/>
            </a:pPr>
            <a:r>
              <a:rPr lang="en-GB" dirty="0">
                <a:latin typeface="Verdana"/>
                <a:ea typeface="Verdana"/>
              </a:rPr>
              <a:t>Further development of </a:t>
            </a:r>
            <a:r>
              <a:rPr lang="en-GB" i="1" dirty="0">
                <a:latin typeface="Verdana"/>
                <a:ea typeface="Verdana"/>
              </a:rPr>
              <a:t>I Want Great Care</a:t>
            </a:r>
            <a:r>
              <a:rPr lang="en-GB" dirty="0">
                <a:latin typeface="Verdana"/>
                <a:ea typeface="Verdana"/>
              </a:rPr>
              <a:t> to enhance the quality, quantity and application of patient feedback to care practices</a:t>
            </a:r>
          </a:p>
          <a:p>
            <a:pPr marL="233680" indent="-233680">
              <a:lnSpc>
                <a:spcPct val="100000"/>
              </a:lnSpc>
              <a:buFont typeface="Arial" panose="020B0604020202020204" pitchFamily="34" charset="0"/>
              <a:buChar char="•"/>
            </a:pPr>
            <a:r>
              <a:rPr lang="en-GB" dirty="0">
                <a:latin typeface="Verdana"/>
                <a:ea typeface="Verdana"/>
              </a:rPr>
              <a:t>Instil a culture of systematically capturing and embedding patient feedback in everything we do</a:t>
            </a:r>
          </a:p>
          <a:p>
            <a:pPr marL="233680" indent="-233680">
              <a:lnSpc>
                <a:spcPct val="100000"/>
              </a:lnSpc>
              <a:buFont typeface="Arial" panose="020B0604020202020204" pitchFamily="34" charset="0"/>
              <a:buChar char="•"/>
            </a:pPr>
            <a:r>
              <a:rPr lang="en-GB" dirty="0">
                <a:latin typeface="Verdana"/>
                <a:ea typeface="Verdana"/>
              </a:rPr>
              <a:t>Further increasing the number of people with lived experience engaged in our improvement work</a:t>
            </a:r>
          </a:p>
          <a:p>
            <a:pPr marL="233680" indent="-233680">
              <a:lnSpc>
                <a:spcPct val="100000"/>
              </a:lnSpc>
              <a:buFont typeface="Arial" panose="020B0604020202020204" pitchFamily="34" charset="0"/>
              <a:buChar char="•"/>
            </a:pPr>
            <a:r>
              <a:rPr lang="en-GB" dirty="0">
                <a:latin typeface="Verdana"/>
                <a:ea typeface="Verdana"/>
              </a:rPr>
              <a:t>Increasing the number of our Patient Safety Partners, strengthening their voice and enhancing their role in safety and quality improvement</a:t>
            </a:r>
          </a:p>
        </p:txBody>
      </p:sp>
    </p:spTree>
    <p:extLst>
      <p:ext uri="{BB962C8B-B14F-4D97-AF65-F5344CB8AC3E}">
        <p14:creationId xmlns:p14="http://schemas.microsoft.com/office/powerpoint/2010/main" val="286599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3A99-73FF-71D6-FF89-E38B6FFA5333}"/>
              </a:ext>
            </a:extLst>
          </p:cNvPr>
          <p:cNvSpPr>
            <a:spLocks noGrp="1"/>
          </p:cNvSpPr>
          <p:nvPr>
            <p:ph type="title"/>
          </p:nvPr>
        </p:nvSpPr>
        <p:spPr>
          <a:xfrm>
            <a:off x="714375" y="751832"/>
            <a:ext cx="11202459" cy="303246"/>
          </a:xfrm>
        </p:spPr>
        <p:txBody>
          <a:bodyPr/>
          <a:lstStyle/>
          <a:p>
            <a:r>
              <a:rPr lang="en-GB" sz="3600" dirty="0" smtClean="0">
                <a:latin typeface="Impact"/>
              </a:rPr>
              <a:t>Patient voice in safety - highlights</a:t>
            </a:r>
            <a:endParaRPr lang="en-GB" sz="3600" dirty="0"/>
          </a:p>
        </p:txBody>
      </p:sp>
      <p:sp>
        <p:nvSpPr>
          <p:cNvPr id="3" name="Slide Number Placeholder 2">
            <a:extLst>
              <a:ext uri="{FF2B5EF4-FFF2-40B4-BE49-F238E27FC236}">
                <a16:creationId xmlns:a16="http://schemas.microsoft.com/office/drawing/2014/main" id="{D6FAADE3-DD81-C8BC-30EF-1670684D727D}"/>
              </a:ext>
            </a:extLst>
          </p:cNvPr>
          <p:cNvSpPr>
            <a:spLocks noGrp="1"/>
          </p:cNvSpPr>
          <p:nvPr>
            <p:ph type="sldNum" sz="quarter" idx="4"/>
          </p:nvPr>
        </p:nvSpPr>
        <p:spPr/>
        <p:txBody>
          <a:bodyPr/>
          <a:lstStyle/>
          <a:p>
            <a:r>
              <a:rPr lang="en-GB"/>
              <a:t>P.</a:t>
            </a:r>
            <a:fld id="{A126BD80-4063-464F-A49F-27FB3ACB3C65}" type="slidenum">
              <a:rPr lang="en-GB" smtClean="0"/>
              <a:pPr/>
              <a:t>18</a:t>
            </a:fld>
            <a:endParaRPr lang="en-GB"/>
          </a:p>
        </p:txBody>
      </p:sp>
      <p:pic>
        <p:nvPicPr>
          <p:cNvPr id="10" name="Picture 9"/>
          <p:cNvPicPr>
            <a:picLocks noChangeAspect="1"/>
          </p:cNvPicPr>
          <p:nvPr/>
        </p:nvPicPr>
        <p:blipFill>
          <a:blip r:embed="rId2"/>
          <a:stretch>
            <a:fillRect/>
          </a:stretch>
        </p:blipFill>
        <p:spPr>
          <a:xfrm>
            <a:off x="780316" y="1184187"/>
            <a:ext cx="10370194" cy="522666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95" t="57332" r="60499" b="2535"/>
          <a:stretch/>
        </p:blipFill>
        <p:spPr>
          <a:xfrm>
            <a:off x="780316" y="4491017"/>
            <a:ext cx="3283242" cy="1919831"/>
          </a:xfrm>
          <a:prstGeom prst="rect">
            <a:avLst/>
          </a:prstGeom>
        </p:spPr>
      </p:pic>
    </p:spTree>
    <p:extLst>
      <p:ext uri="{BB962C8B-B14F-4D97-AF65-F5344CB8AC3E}">
        <p14:creationId xmlns:p14="http://schemas.microsoft.com/office/powerpoint/2010/main" val="403237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3358826510"/>
              </p:ext>
            </p:extLst>
          </p:nvPr>
        </p:nvGraphicFramePr>
        <p:xfrm>
          <a:off x="270154" y="713124"/>
          <a:ext cx="11643360" cy="5766816"/>
        </p:xfrm>
        <a:graphic>
          <a:graphicData uri="http://schemas.openxmlformats.org/drawingml/2006/table">
            <a:tbl>
              <a:tblPr firstRow="1" bandRow="1">
                <a:tableStyleId>{5C22544A-7EE6-4342-B048-85BDC9FD1C3A}</a:tableStyleId>
              </a:tblPr>
              <a:tblGrid>
                <a:gridCol w="3881120">
                  <a:extLst>
                    <a:ext uri="{9D8B030D-6E8A-4147-A177-3AD203B41FA5}">
                      <a16:colId xmlns:a16="http://schemas.microsoft.com/office/drawing/2014/main" val="717491203"/>
                    </a:ext>
                  </a:extLst>
                </a:gridCol>
                <a:gridCol w="3881120">
                  <a:extLst>
                    <a:ext uri="{9D8B030D-6E8A-4147-A177-3AD203B41FA5}">
                      <a16:colId xmlns:a16="http://schemas.microsoft.com/office/drawing/2014/main" val="2614893592"/>
                    </a:ext>
                  </a:extLst>
                </a:gridCol>
                <a:gridCol w="3881120">
                  <a:extLst>
                    <a:ext uri="{9D8B030D-6E8A-4147-A177-3AD203B41FA5}">
                      <a16:colId xmlns:a16="http://schemas.microsoft.com/office/drawing/2014/main" val="2388979003"/>
                    </a:ext>
                  </a:extLst>
                </a:gridCol>
              </a:tblGrid>
              <a:tr h="5766816">
                <a:tc>
                  <a:txBody>
                    <a:bodyPr/>
                    <a:lstStyle/>
                    <a:p>
                      <a:endParaRPr lang="en-GB" dirty="0"/>
                    </a:p>
                  </a:txBody>
                  <a:tcPr>
                    <a:solidFill>
                      <a:srgbClr val="28A0BE"/>
                    </a:solidFill>
                  </a:tcPr>
                </a:tc>
                <a:tc>
                  <a:txBody>
                    <a:bodyPr/>
                    <a:lstStyle/>
                    <a:p>
                      <a:endParaRPr lang="en-GB" dirty="0"/>
                    </a:p>
                  </a:txBody>
                  <a:tcPr>
                    <a:solidFill>
                      <a:srgbClr val="28A0BE">
                        <a:alpha val="50196"/>
                      </a:srgbClr>
                    </a:solidFill>
                  </a:tcPr>
                </a:tc>
                <a:tc>
                  <a:txBody>
                    <a:bodyPr/>
                    <a:lstStyle/>
                    <a:p>
                      <a:endParaRPr lang="en-GB" dirty="0"/>
                    </a:p>
                  </a:txBody>
                  <a:tcPr>
                    <a:solidFill>
                      <a:srgbClr val="FFFFFF"/>
                    </a:solidFill>
                  </a:tcPr>
                </a:tc>
                <a:extLst>
                  <a:ext uri="{0D108BD9-81ED-4DB2-BD59-A6C34878D82A}">
                    <a16:rowId xmlns:a16="http://schemas.microsoft.com/office/drawing/2014/main" val="452759612"/>
                  </a:ext>
                </a:extLst>
              </a:tr>
            </a:tbl>
          </a:graphicData>
        </a:graphic>
      </p:graphicFrame>
      <p:sp>
        <p:nvSpPr>
          <p:cNvPr id="10" name="Title 1"/>
          <p:cNvSpPr>
            <a:spLocks noGrp="1"/>
          </p:cNvSpPr>
          <p:nvPr>
            <p:ph type="title"/>
          </p:nvPr>
        </p:nvSpPr>
        <p:spPr>
          <a:xfrm>
            <a:off x="431917" y="980303"/>
            <a:ext cx="3606684" cy="1043569"/>
          </a:xfrm>
        </p:spPr>
        <p:txBody>
          <a:bodyPr/>
          <a:lstStyle/>
          <a:p>
            <a:r>
              <a:rPr lang="en-GB" sz="4000" dirty="0">
                <a:solidFill>
                  <a:srgbClr val="AEE4FF"/>
                </a:solidFill>
                <a:latin typeface="Impact"/>
              </a:rPr>
              <a:t>CULTURE OF SAFETY</a:t>
            </a:r>
          </a:p>
        </p:txBody>
      </p:sp>
      <p:pic>
        <p:nvPicPr>
          <p:cNvPr id="11" name="Graphic 4" descr="Shield Tick with solid fill">
            <a:extLst>
              <a:ext uri="{FF2B5EF4-FFF2-40B4-BE49-F238E27FC236}">
                <a16:creationId xmlns:a16="http://schemas.microsoft.com/office/drawing/2014/main" id="{EB9E89B3-1990-142D-81BF-1D7C019A7D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3042" y="1809537"/>
            <a:ext cx="1395676" cy="1395676"/>
          </a:xfrm>
          <a:prstGeom prst="rect">
            <a:avLst/>
          </a:prstGeom>
        </p:spPr>
      </p:pic>
      <p:sp>
        <p:nvSpPr>
          <p:cNvPr id="13" name="Text Placeholder 3">
            <a:extLst>
              <a:ext uri="{FF2B5EF4-FFF2-40B4-BE49-F238E27FC236}">
                <a16:creationId xmlns:a16="http://schemas.microsoft.com/office/drawing/2014/main" id="{EE7BEDF1-1D1B-84FB-E9B4-2D1C15C47298}"/>
              </a:ext>
            </a:extLst>
          </p:cNvPr>
          <p:cNvSpPr>
            <a:spLocks noGrp="1"/>
          </p:cNvSpPr>
          <p:nvPr>
            <p:ph type="body" sz="half" idx="4294967295"/>
          </p:nvPr>
        </p:nvSpPr>
        <p:spPr>
          <a:xfrm>
            <a:off x="471895" y="3827808"/>
            <a:ext cx="3606684" cy="1527647"/>
          </a:xfrm>
          <a:prstGeom prst="rect">
            <a:avLst/>
          </a:prstGeom>
        </p:spPr>
        <p:txBody>
          <a:bodyPr vert="horz" lIns="91440" tIns="45720" rIns="91440" bIns="45720" rtlCol="0" anchor="t">
            <a:noAutofit/>
          </a:bodyPr>
          <a:lstStyle/>
          <a:p>
            <a:endParaRPr lang="en-GB" i="0" dirty="0">
              <a:solidFill>
                <a:srgbClr val="005EB8"/>
              </a:solidFill>
              <a:ea typeface="Verdana"/>
            </a:endParaRPr>
          </a:p>
          <a:p>
            <a:pPr marL="0" indent="0">
              <a:buNone/>
            </a:pPr>
            <a:r>
              <a:rPr lang="en-GB" sz="2000" i="0" dirty="0">
                <a:solidFill>
                  <a:schemeClr val="tx1"/>
                </a:solidFill>
                <a:latin typeface="+mn-lt"/>
              </a:rPr>
              <a:t>Embedding the highest professional standards to become a Patient First organisation</a:t>
            </a:r>
          </a:p>
          <a:p>
            <a:endParaRPr lang="en-GB" dirty="0">
              <a:solidFill>
                <a:srgbClr val="FFFFFF"/>
              </a:solidFill>
            </a:endParaRPr>
          </a:p>
        </p:txBody>
      </p:sp>
      <p:sp>
        <p:nvSpPr>
          <p:cNvPr id="14" name="Content Placeholder 2">
            <a:extLst>
              <a:ext uri="{FF2B5EF4-FFF2-40B4-BE49-F238E27FC236}">
                <a16:creationId xmlns:a16="http://schemas.microsoft.com/office/drawing/2014/main" id="{79FA4467-0404-173F-BF92-17747EFEF2C3}"/>
              </a:ext>
            </a:extLst>
          </p:cNvPr>
          <p:cNvSpPr txBox="1">
            <a:spLocks/>
          </p:cNvSpPr>
          <p:nvPr/>
        </p:nvSpPr>
        <p:spPr>
          <a:xfrm>
            <a:off x="4316156" y="922638"/>
            <a:ext cx="3699260" cy="53871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smtClean="0">
                <a:solidFill>
                  <a:srgbClr val="005EB8"/>
                </a:solidFill>
                <a:latin typeface="+mj-lt"/>
                <a:ea typeface="Verdana"/>
              </a:rPr>
              <a:t>Priority initiatives </a:t>
            </a:r>
          </a:p>
          <a:p>
            <a:pPr marL="233680" indent="-233680">
              <a:lnSpc>
                <a:spcPct val="100000"/>
              </a:lnSpc>
            </a:pPr>
            <a:r>
              <a:rPr lang="en-GB" sz="1400" dirty="0" smtClean="0"/>
              <a:t>Creation and embedding of the Trust’s People Charter</a:t>
            </a:r>
          </a:p>
          <a:p>
            <a:pPr marL="233680" indent="-233680">
              <a:lnSpc>
                <a:spcPct val="100000"/>
              </a:lnSpc>
            </a:pPr>
            <a:r>
              <a:rPr lang="en-GB" sz="1400" dirty="0" smtClean="0"/>
              <a:t>Continuing to foster a culture of reporting and speaking up</a:t>
            </a:r>
          </a:p>
          <a:p>
            <a:pPr marL="233680" indent="-233680">
              <a:lnSpc>
                <a:spcPct val="100000"/>
              </a:lnSpc>
            </a:pPr>
            <a:r>
              <a:rPr lang="en-GB" sz="1400" dirty="0" smtClean="0"/>
              <a:t>Instilling a sense of empowered leadership throughout the wards</a:t>
            </a:r>
          </a:p>
          <a:p>
            <a:pPr marL="233680" indent="-233680">
              <a:lnSpc>
                <a:spcPct val="100000"/>
              </a:lnSpc>
            </a:pPr>
            <a:r>
              <a:rPr lang="en-GB" sz="1400" dirty="0" smtClean="0">
                <a:solidFill>
                  <a:srgbClr val="000000"/>
                </a:solidFill>
              </a:rPr>
              <a:t>Identify any learning or recommendations emerging from the Lampard Inquiry</a:t>
            </a:r>
            <a:endParaRPr lang="en-GB" sz="1400" dirty="0" smtClean="0"/>
          </a:p>
          <a:p>
            <a:pPr marL="233680" indent="-233680">
              <a:lnSpc>
                <a:spcPct val="100000"/>
              </a:lnSpc>
            </a:pPr>
            <a:r>
              <a:rPr lang="en-GB" sz="1400" dirty="0" smtClean="0"/>
              <a:t>Rolling out Quality Together to ensure a shared culture of accountability, working with system partners and patients</a:t>
            </a:r>
          </a:p>
          <a:p>
            <a:pPr marL="233680" indent="-233680">
              <a:lnSpc>
                <a:spcPct val="100000"/>
              </a:lnSpc>
            </a:pPr>
            <a:r>
              <a:rPr lang="en-GB" sz="1400" dirty="0" smtClean="0"/>
              <a:t>Truly embedding our process and practice improvements at ward level and throughout every care setting</a:t>
            </a:r>
          </a:p>
          <a:p>
            <a:pPr marL="233680" indent="-233680">
              <a:lnSpc>
                <a:spcPct val="100000"/>
              </a:lnSpc>
            </a:pPr>
            <a:r>
              <a:rPr lang="en-GB" sz="1400" dirty="0" smtClean="0"/>
              <a:t>Enhancing the outcomes of our work using Quality Improvement methodologies</a:t>
            </a:r>
          </a:p>
          <a:p>
            <a:pPr>
              <a:lnSpc>
                <a:spcPct val="100000"/>
              </a:lnSpc>
            </a:pPr>
            <a:endParaRPr lang="en-GB" dirty="0" smtClean="0"/>
          </a:p>
          <a:p>
            <a:pPr>
              <a:lnSpc>
                <a:spcPct val="100000"/>
              </a:lnSpc>
            </a:pPr>
            <a:endParaRPr lang="en-GB" dirty="0"/>
          </a:p>
        </p:txBody>
      </p:sp>
      <p:sp>
        <p:nvSpPr>
          <p:cNvPr id="16" name="Content Placeholder 4">
            <a:extLst>
              <a:ext uri="{FF2B5EF4-FFF2-40B4-BE49-F238E27FC236}">
                <a16:creationId xmlns:a16="http://schemas.microsoft.com/office/drawing/2014/main" id="{08FEC2E2-EA3A-EAB9-32D1-53BE5A790067}"/>
              </a:ext>
            </a:extLst>
          </p:cNvPr>
          <p:cNvSpPr txBox="1">
            <a:spLocks/>
          </p:cNvSpPr>
          <p:nvPr/>
        </p:nvSpPr>
        <p:spPr>
          <a:xfrm>
            <a:off x="8214254" y="883312"/>
            <a:ext cx="3699260" cy="542644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dirty="0" smtClean="0">
                <a:solidFill>
                  <a:srgbClr val="005EB8"/>
                </a:solidFill>
                <a:latin typeface="+mj-lt"/>
                <a:ea typeface="Verdana"/>
              </a:rPr>
              <a:t>Highlights</a:t>
            </a:r>
            <a:endParaRPr lang="en-GB" sz="2200" dirty="0" smtClean="0">
              <a:solidFill>
                <a:srgbClr val="005EB8"/>
              </a:solidFill>
              <a:latin typeface="+mj-lt"/>
            </a:endParaRPr>
          </a:p>
          <a:p>
            <a:pPr marL="285750" indent="-285750">
              <a:lnSpc>
                <a:spcPct val="100000"/>
              </a:lnSpc>
            </a:pPr>
            <a:r>
              <a:rPr lang="en-GB" sz="1500" b="1" dirty="0" smtClean="0"/>
              <a:t>Scoped development of People Charter </a:t>
            </a:r>
            <a:r>
              <a:rPr lang="en-GB" sz="1500" dirty="0" smtClean="0"/>
              <a:t>to be taken forward as part of our new People &amp; Education strategy</a:t>
            </a:r>
          </a:p>
          <a:p>
            <a:pPr marL="285750" indent="-285750">
              <a:lnSpc>
                <a:spcPct val="100000"/>
              </a:lnSpc>
            </a:pPr>
            <a:r>
              <a:rPr lang="en-GB" sz="1500" b="1" dirty="0" smtClean="0"/>
              <a:t>Created just, learning and caring culture principles</a:t>
            </a:r>
          </a:p>
          <a:p>
            <a:pPr marL="285750" indent="-285750">
              <a:lnSpc>
                <a:spcPct val="100000"/>
              </a:lnSpc>
            </a:pPr>
            <a:r>
              <a:rPr lang="en-GB" sz="1500" b="1" dirty="0" smtClean="0"/>
              <a:t>Continued to develop Freedom to Speak Up processes </a:t>
            </a:r>
            <a:r>
              <a:rPr lang="en-GB" sz="1500" dirty="0" smtClean="0"/>
              <a:t>and encourage colleagues to raise issues</a:t>
            </a:r>
          </a:p>
          <a:p>
            <a:pPr marL="285750" indent="-285750">
              <a:lnSpc>
                <a:spcPct val="100000"/>
              </a:lnSpc>
            </a:pPr>
            <a:r>
              <a:rPr lang="en-GB" sz="1500" b="1" dirty="0" smtClean="0"/>
              <a:t>Committed to supporting and learning from the Lampard Inquiry </a:t>
            </a:r>
            <a:r>
              <a:rPr lang="en-GB" sz="1500" dirty="0" smtClean="0"/>
              <a:t>as it progresses</a:t>
            </a:r>
          </a:p>
          <a:p>
            <a:pPr marL="285750" indent="-285750">
              <a:lnSpc>
                <a:spcPct val="100000"/>
              </a:lnSpc>
            </a:pPr>
            <a:r>
              <a:rPr lang="en-GB" sz="1500" b="1" dirty="0" smtClean="0"/>
              <a:t>Held seven Quality Together meetings with Integrated Care Boards and NHS England</a:t>
            </a:r>
            <a:r>
              <a:rPr lang="en-GB" sz="1500" dirty="0" smtClean="0"/>
              <a:t>, focusing on safety deep dives and related actions</a:t>
            </a:r>
          </a:p>
          <a:p>
            <a:pPr marL="285750" indent="-285750">
              <a:lnSpc>
                <a:spcPct val="100000"/>
              </a:lnSpc>
            </a:pPr>
            <a:r>
              <a:rPr lang="en-GB" sz="1500" b="1" dirty="0" smtClean="0"/>
              <a:t>Utilising a “single front door” approach for all quality improvement work</a:t>
            </a:r>
            <a:r>
              <a:rPr lang="en-GB" sz="1500" dirty="0" smtClean="0"/>
              <a:t>, developing knowledge and skills to improve standards of care delivery</a:t>
            </a:r>
          </a:p>
          <a:p>
            <a:pPr marL="233680" indent="-233680">
              <a:lnSpc>
                <a:spcPct val="100000"/>
              </a:lnSpc>
            </a:pPr>
            <a:endParaRPr lang="en-GB" dirty="0"/>
          </a:p>
        </p:txBody>
      </p:sp>
    </p:spTree>
    <p:extLst>
      <p:ext uri="{BB962C8B-B14F-4D97-AF65-F5344CB8AC3E}">
        <p14:creationId xmlns:p14="http://schemas.microsoft.com/office/powerpoint/2010/main" val="248387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46F60-AAAF-DAFB-2EB4-A3E25F603403}"/>
              </a:ext>
            </a:extLst>
          </p:cNvPr>
          <p:cNvSpPr>
            <a:spLocks noGrp="1"/>
          </p:cNvSpPr>
          <p:nvPr>
            <p:ph type="title"/>
          </p:nvPr>
        </p:nvSpPr>
        <p:spPr>
          <a:xfrm>
            <a:off x="694770" y="840467"/>
            <a:ext cx="11207362" cy="544211"/>
          </a:xfrm>
        </p:spPr>
        <p:txBody>
          <a:bodyPr/>
          <a:lstStyle/>
          <a:p>
            <a:r>
              <a:rPr lang="en-GB" sz="3800" dirty="0"/>
              <a:t>Foreword from our Chief Executive</a:t>
            </a:r>
          </a:p>
        </p:txBody>
      </p:sp>
      <p:sp>
        <p:nvSpPr>
          <p:cNvPr id="7" name="Content Placeholder 4">
            <a:extLst>
              <a:ext uri="{FF2B5EF4-FFF2-40B4-BE49-F238E27FC236}">
                <a16:creationId xmlns:a16="http://schemas.microsoft.com/office/drawing/2014/main" id="{AC1F7359-26AB-84B5-0A91-508EBC85B9F8}"/>
              </a:ext>
            </a:extLst>
          </p:cNvPr>
          <p:cNvSpPr txBox="1">
            <a:spLocks/>
          </p:cNvSpPr>
          <p:nvPr/>
        </p:nvSpPr>
        <p:spPr>
          <a:xfrm>
            <a:off x="704296" y="3915398"/>
            <a:ext cx="2426418" cy="2239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Font typeface="Arial" panose="020B0604020202020204" pitchFamily="34" charset="0"/>
              <a:buNone/>
              <a:tabLst>
                <a:tab pos="1890395" algn="l"/>
              </a:tabLst>
            </a:pPr>
            <a:endParaRPr lang="en-GB" sz="1200">
              <a:ea typeface="MS Gothic" panose="020B0609070205080204" pitchFamily="49" charset="-128"/>
              <a:cs typeface="Times New Roman" panose="02020603050405020304" pitchFamily="18" charset="0"/>
            </a:endParaRPr>
          </a:p>
        </p:txBody>
      </p:sp>
      <p:sp>
        <p:nvSpPr>
          <p:cNvPr id="9" name="Content Placeholder 4">
            <a:extLst>
              <a:ext uri="{FF2B5EF4-FFF2-40B4-BE49-F238E27FC236}">
                <a16:creationId xmlns:a16="http://schemas.microsoft.com/office/drawing/2014/main" id="{AC1F7359-26AB-84B5-0A91-508EBC85B9F8}"/>
              </a:ext>
            </a:extLst>
          </p:cNvPr>
          <p:cNvSpPr txBox="1">
            <a:spLocks/>
          </p:cNvSpPr>
          <p:nvPr/>
        </p:nvSpPr>
        <p:spPr>
          <a:xfrm>
            <a:off x="3326203" y="1365628"/>
            <a:ext cx="4410986" cy="60208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Font typeface="Arial" panose="020B0604020202020204" pitchFamily="34" charset="0"/>
              <a:buNone/>
              <a:tabLst>
                <a:tab pos="1890395" algn="l"/>
              </a:tabLst>
            </a:pPr>
            <a:endParaRPr lang="en-GB" sz="1200">
              <a:latin typeface="Verdana"/>
              <a:ea typeface="MS Gothic"/>
              <a:cs typeface="Times New Roman"/>
            </a:endParaRPr>
          </a:p>
        </p:txBody>
      </p:sp>
      <p:sp>
        <p:nvSpPr>
          <p:cNvPr id="3" name="Rectangle 2"/>
          <p:cNvSpPr/>
          <p:nvPr/>
        </p:nvSpPr>
        <p:spPr>
          <a:xfrm>
            <a:off x="3601763" y="1314340"/>
            <a:ext cx="8270852" cy="5220981"/>
          </a:xfrm>
          <a:prstGeom prst="rect">
            <a:avLst/>
          </a:prstGeom>
        </p:spPr>
        <p:txBody>
          <a:bodyPr wrap="square" lIns="91440" tIns="45720" rIns="91440" bIns="45720" anchor="t">
            <a:spAutoFit/>
          </a:bodyPr>
          <a:lstStyle/>
          <a:p>
            <a:pPr>
              <a:lnSpc>
                <a:spcPct val="110000"/>
              </a:lnSpc>
              <a:spcBef>
                <a:spcPts val="600"/>
              </a:spcBef>
              <a:spcAft>
                <a:spcPts val="600"/>
              </a:spcAft>
              <a:tabLst>
                <a:tab pos="1890395" algn="l"/>
              </a:tabLst>
            </a:pPr>
            <a:r>
              <a:rPr lang="en-GB" sz="1300" dirty="0">
                <a:ea typeface="MS Gothic"/>
                <a:cs typeface="Times New Roman"/>
              </a:rPr>
              <a:t>We launched our patient safety strategy, </a:t>
            </a:r>
            <a:r>
              <a:rPr lang="en-GB" sz="1300" i="1" dirty="0">
                <a:ea typeface="MS Gothic"/>
                <a:cs typeface="Times New Roman"/>
              </a:rPr>
              <a:t>Safety First, Safety Always</a:t>
            </a:r>
            <a:r>
              <a:rPr lang="en-GB" sz="1300" dirty="0">
                <a:ea typeface="MS Gothic"/>
                <a:cs typeface="Times New Roman"/>
              </a:rPr>
              <a:t>, in 2021 with </a:t>
            </a:r>
            <a:r>
              <a:rPr lang="en-GB" sz="1300" b="1" dirty="0">
                <a:ea typeface="MS Gothic"/>
                <a:cs typeface="Times New Roman"/>
              </a:rPr>
              <a:t>an ambition to provide the safest possible care for our patients</a:t>
            </a:r>
            <a:r>
              <a:rPr lang="en-GB" sz="1300" dirty="0">
                <a:ea typeface="MS Gothic"/>
                <a:cs typeface="Times New Roman"/>
              </a:rPr>
              <a:t>. </a:t>
            </a:r>
            <a:r>
              <a:rPr lang="en-GB" sz="1300" b="1" dirty="0">
                <a:ea typeface="MS Gothic"/>
                <a:cs typeface="Times New Roman"/>
              </a:rPr>
              <a:t>This commitment applies in all </a:t>
            </a:r>
            <a:r>
              <a:rPr lang="en-GB" sz="1300" b="1" dirty="0" smtClean="0">
                <a:ea typeface="MS Gothic"/>
                <a:cs typeface="Times New Roman"/>
              </a:rPr>
              <a:t>our services, </a:t>
            </a:r>
            <a:r>
              <a:rPr lang="en-GB" sz="1300" b="1" dirty="0">
                <a:ea typeface="MS Gothic"/>
                <a:cs typeface="Times New Roman"/>
              </a:rPr>
              <a:t>however and wherever people receive our care</a:t>
            </a:r>
            <a:r>
              <a:rPr lang="en-GB" sz="1300" dirty="0">
                <a:ea typeface="MS Gothic"/>
                <a:cs typeface="Times New Roman"/>
              </a:rPr>
              <a:t>. </a:t>
            </a:r>
            <a:r>
              <a:rPr lang="en-GB" sz="1300" dirty="0" smtClean="0">
                <a:ea typeface="MS Gothic"/>
                <a:cs typeface="Times New Roman"/>
              </a:rPr>
              <a:t>The year 1 and year 2 reports consolidated this ambition – you can read them </a:t>
            </a:r>
            <a:r>
              <a:rPr lang="en-GB" sz="1300" dirty="0" smtClean="0">
                <a:ea typeface="MS Gothic"/>
                <a:cs typeface="Times New Roman"/>
                <a:hlinkClick r:id="rId2"/>
              </a:rPr>
              <a:t>on our website, along with the full strategy</a:t>
            </a:r>
            <a:r>
              <a:rPr lang="en-GB" sz="1300" dirty="0" smtClean="0">
                <a:ea typeface="MS Gothic"/>
                <a:cs typeface="Times New Roman"/>
              </a:rPr>
              <a:t>.</a:t>
            </a:r>
            <a:endParaRPr lang="en-GB" sz="1300" dirty="0">
              <a:ea typeface="MS Gothic" panose="020B0609070205080204" pitchFamily="49" charset="-128"/>
              <a:cs typeface="Times New Roman" panose="02020603050405020304" pitchFamily="18" charset="0"/>
            </a:endParaRPr>
          </a:p>
          <a:p>
            <a:pPr>
              <a:lnSpc>
                <a:spcPct val="110000"/>
              </a:lnSpc>
              <a:spcBef>
                <a:spcPts val="600"/>
              </a:spcBef>
              <a:spcAft>
                <a:spcPts val="600"/>
              </a:spcAft>
              <a:tabLst>
                <a:tab pos="1890395" algn="l"/>
              </a:tabLst>
            </a:pPr>
            <a:r>
              <a:rPr lang="en-GB" sz="1300" dirty="0">
                <a:ea typeface="MS Gothic"/>
                <a:cs typeface="Times New Roman"/>
              </a:rPr>
              <a:t>Our first and most vital priority was to </a:t>
            </a:r>
            <a:r>
              <a:rPr lang="en-GB" sz="1300" b="1" dirty="0">
                <a:ea typeface="MS Gothic"/>
                <a:cs typeface="Times New Roman"/>
              </a:rPr>
              <a:t>set out and deliver improvements in inpatient care </a:t>
            </a:r>
            <a:r>
              <a:rPr lang="en-GB" sz="1300" dirty="0">
                <a:ea typeface="MS Gothic"/>
                <a:cs typeface="Times New Roman"/>
              </a:rPr>
              <a:t>so that patients and their families can feel assured that they will be well looked after and </a:t>
            </a:r>
            <a:r>
              <a:rPr lang="en-GB" sz="1300" dirty="0" smtClean="0">
                <a:ea typeface="MS Gothic"/>
                <a:cs typeface="Times New Roman"/>
              </a:rPr>
              <a:t>kept safe, </a:t>
            </a:r>
            <a:r>
              <a:rPr lang="en-GB" sz="1300" dirty="0">
                <a:ea typeface="MS Gothic"/>
                <a:cs typeface="Times New Roman"/>
              </a:rPr>
              <a:t>whenever they are in our care. </a:t>
            </a:r>
            <a:r>
              <a:rPr lang="en-GB" sz="1300" b="1" dirty="0">
                <a:ea typeface="MS Gothic"/>
                <a:cs typeface="Times New Roman"/>
              </a:rPr>
              <a:t>Our Executive Team and local leadership teams remain wholly committed to delivering a vision of making Essex Partnership University NHS Foundation Trust (EPUT) the safest possible organisation</a:t>
            </a:r>
            <a:r>
              <a:rPr lang="en-GB" sz="1300" dirty="0">
                <a:ea typeface="MS Gothic"/>
                <a:cs typeface="Times New Roman"/>
              </a:rPr>
              <a:t>. This is the agenda that drives everything we do and the evidence shows that </a:t>
            </a:r>
            <a:r>
              <a:rPr lang="en-GB" sz="1300" dirty="0" smtClean="0">
                <a:ea typeface="MS Gothic"/>
                <a:cs typeface="Times New Roman"/>
              </a:rPr>
              <a:t>it is having </a:t>
            </a:r>
            <a:r>
              <a:rPr lang="en-GB" sz="1300" dirty="0">
                <a:ea typeface="MS Gothic"/>
                <a:cs typeface="Times New Roman"/>
              </a:rPr>
              <a:t>a real, visible and measurable effect in the organisation.</a:t>
            </a:r>
          </a:p>
          <a:p>
            <a:pPr>
              <a:lnSpc>
                <a:spcPct val="110000"/>
              </a:lnSpc>
              <a:spcBef>
                <a:spcPts val="600"/>
              </a:spcBef>
              <a:spcAft>
                <a:spcPts val="600"/>
              </a:spcAft>
              <a:tabLst>
                <a:tab pos="1890395" algn="l"/>
              </a:tabLst>
            </a:pPr>
            <a:r>
              <a:rPr lang="en-GB" sz="1300" dirty="0">
                <a:ea typeface="MS Gothic"/>
                <a:cs typeface="Times New Roman"/>
              </a:rPr>
              <a:t>At the end of the third and final year of the Strategy we must recognise that, while there has been significant progress, </a:t>
            </a:r>
            <a:r>
              <a:rPr lang="en-GB" sz="1300" b="1" dirty="0">
                <a:ea typeface="MS Gothic"/>
                <a:cs typeface="Times New Roman"/>
              </a:rPr>
              <a:t>we still have more to do to build and maintain the confidence of our patients, their families and carers and our partners. </a:t>
            </a:r>
            <a:r>
              <a:rPr lang="en-GB" sz="1300" dirty="0">
                <a:ea typeface="MS Gothic"/>
                <a:cs typeface="Times New Roman"/>
              </a:rPr>
              <a:t>Although feedback from our patients, their families and carers tells us that many people get excellent care and support from EPUT, there are still too many instances where this is not the case and where people feel we have failed them or have not treated them with the kindness and understanding they should expect. I am very clear that one person who has a bad experience in our care is one person too many, and I am determined that we will continue to improve. </a:t>
            </a:r>
            <a:r>
              <a:rPr lang="en-GB" sz="1300" b="1" dirty="0">
                <a:ea typeface="MS Gothic"/>
                <a:cs typeface="Times New Roman"/>
              </a:rPr>
              <a:t>It must be our number one priority to provide the safest and best possible care for everyone who needs our services - </a:t>
            </a:r>
            <a:r>
              <a:rPr lang="en-GB" sz="1300" dirty="0">
                <a:ea typeface="MS Gothic"/>
                <a:cs typeface="Times New Roman"/>
              </a:rPr>
              <a:t>and at the same time give them confidence in our services, without concern for their safety or the standards of their care.</a:t>
            </a:r>
          </a:p>
        </p:txBody>
      </p:sp>
      <p:sp>
        <p:nvSpPr>
          <p:cNvPr id="6" name="TextBox 5"/>
          <p:cNvSpPr txBox="1"/>
          <p:nvPr/>
        </p:nvSpPr>
        <p:spPr>
          <a:xfrm>
            <a:off x="713080" y="4374198"/>
            <a:ext cx="2754850" cy="1614620"/>
          </a:xfrm>
          <a:prstGeom prst="rect">
            <a:avLst/>
          </a:prstGeom>
          <a:solidFill>
            <a:srgbClr val="AEE4FF"/>
          </a:solidFill>
        </p:spPr>
        <p:txBody>
          <a:bodyPr wrap="square" lIns="91440" tIns="45720" rIns="91440" bIns="45720" rtlCol="0" anchor="t">
            <a:spAutoFit/>
          </a:bodyPr>
          <a:lstStyle/>
          <a:p>
            <a:r>
              <a:rPr lang="en-GB" sz="2000" b="1" dirty="0"/>
              <a:t>Paul Scott</a:t>
            </a:r>
          </a:p>
          <a:p>
            <a:r>
              <a:rPr lang="en-GB" dirty="0"/>
              <a:t>Chief Executive</a:t>
            </a:r>
            <a:endParaRPr lang="en-GB" dirty="0">
              <a:ea typeface="Verdana"/>
            </a:endParaRPr>
          </a:p>
          <a:p>
            <a:endParaRPr lang="en-GB" dirty="0"/>
          </a:p>
          <a:p>
            <a:endParaRPr lang="en-GB" dirty="0"/>
          </a:p>
          <a:p>
            <a:r>
              <a:rPr lang="en-GB" sz="1200" b="1" dirty="0"/>
              <a:t>Essex Partnership University NHS Foundation Trust</a:t>
            </a:r>
            <a:endParaRPr lang="en-GB" sz="1200" b="1" dirty="0">
              <a:ea typeface="Verdana"/>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496" y="1314340"/>
            <a:ext cx="1943218" cy="2914827"/>
          </a:xfrm>
          <a:prstGeom prst="rect">
            <a:avLst/>
          </a:prstGeom>
        </p:spPr>
      </p:pic>
    </p:spTree>
    <p:extLst>
      <p:ext uri="{BB962C8B-B14F-4D97-AF65-F5344CB8AC3E}">
        <p14:creationId xmlns:p14="http://schemas.microsoft.com/office/powerpoint/2010/main" val="260141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22" y="807926"/>
            <a:ext cx="11207362" cy="544211"/>
          </a:xfrm>
        </p:spPr>
        <p:txBody>
          <a:bodyPr/>
          <a:lstStyle/>
          <a:p>
            <a:r>
              <a:rPr lang="en-GB" sz="3800" dirty="0">
                <a:latin typeface="Impact"/>
              </a:rPr>
              <a:t>Culture of Safety  </a:t>
            </a:r>
            <a:endParaRPr lang="en-GB" sz="3800"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20</a:t>
            </a:fld>
            <a:endParaRPr lang="en-GB"/>
          </a:p>
        </p:txBody>
      </p:sp>
      <p:graphicFrame>
        <p:nvGraphicFramePr>
          <p:cNvPr id="7" name="Table 6">
            <a:extLst>
              <a:ext uri="{FF2B5EF4-FFF2-40B4-BE49-F238E27FC236}">
                <a16:creationId xmlns:a16="http://schemas.microsoft.com/office/drawing/2014/main" id="{201ACCC1-C3ED-18D8-FCC9-B1D7B9A9195E}"/>
              </a:ext>
            </a:extLst>
          </p:cNvPr>
          <p:cNvGraphicFramePr>
            <a:graphicFrameLocks noGrp="1"/>
          </p:cNvGraphicFramePr>
          <p:nvPr>
            <p:extLst>
              <p:ext uri="{D42A27DB-BD31-4B8C-83A1-F6EECF244321}">
                <p14:modId xmlns:p14="http://schemas.microsoft.com/office/powerpoint/2010/main" val="2719319957"/>
              </p:ext>
            </p:extLst>
          </p:nvPr>
        </p:nvGraphicFramePr>
        <p:xfrm>
          <a:off x="699947" y="1333087"/>
          <a:ext cx="11128710" cy="4970248"/>
        </p:xfrm>
        <a:graphic>
          <a:graphicData uri="http://schemas.openxmlformats.org/drawingml/2006/table">
            <a:tbl>
              <a:tblPr firstRow="1" bandRow="1">
                <a:tableStyleId>{5C22544A-7EE6-4342-B048-85BDC9FD1C3A}</a:tableStyleId>
              </a:tblPr>
              <a:tblGrid>
                <a:gridCol w="2865157">
                  <a:extLst>
                    <a:ext uri="{9D8B030D-6E8A-4147-A177-3AD203B41FA5}">
                      <a16:colId xmlns:a16="http://schemas.microsoft.com/office/drawing/2014/main" val="431953323"/>
                    </a:ext>
                  </a:extLst>
                </a:gridCol>
                <a:gridCol w="2895600">
                  <a:extLst>
                    <a:ext uri="{9D8B030D-6E8A-4147-A177-3AD203B41FA5}">
                      <a16:colId xmlns:a16="http://schemas.microsoft.com/office/drawing/2014/main" val="4008279046"/>
                    </a:ext>
                  </a:extLst>
                </a:gridCol>
                <a:gridCol w="2778546">
                  <a:extLst>
                    <a:ext uri="{9D8B030D-6E8A-4147-A177-3AD203B41FA5}">
                      <a16:colId xmlns:a16="http://schemas.microsoft.com/office/drawing/2014/main" val="692631163"/>
                    </a:ext>
                  </a:extLst>
                </a:gridCol>
                <a:gridCol w="2589407">
                  <a:extLst>
                    <a:ext uri="{9D8B030D-6E8A-4147-A177-3AD203B41FA5}">
                      <a16:colId xmlns:a16="http://schemas.microsoft.com/office/drawing/2014/main" val="3981955646"/>
                    </a:ext>
                  </a:extLst>
                </a:gridCol>
              </a:tblGrid>
              <a:tr h="1190728">
                <a:tc>
                  <a:txBody>
                    <a:bodyPr/>
                    <a:lstStyle/>
                    <a:p>
                      <a:pPr lvl="0" algn="l">
                        <a:lnSpc>
                          <a:spcPct val="100000"/>
                        </a:lnSpc>
                        <a:spcBef>
                          <a:spcPts val="0"/>
                        </a:spcBef>
                        <a:spcAft>
                          <a:spcPts val="0"/>
                        </a:spcAft>
                        <a:buNone/>
                      </a:pPr>
                      <a:r>
                        <a:rPr lang="en-GB" sz="1100" b="0" i="0" u="none" strike="noStrike" noProof="0" dirty="0">
                          <a:latin typeface="Verdana"/>
                        </a:rPr>
                        <a:t>Continuing to foster a culture of reporting and speaking up</a:t>
                      </a:r>
                      <a:r>
                        <a:rPr lang="en-US" sz="1100" b="0" i="0" u="none" strike="noStrike" noProof="0" dirty="0">
                          <a:latin typeface="Verdana"/>
                        </a:rPr>
                        <a:t> </a:t>
                      </a:r>
                      <a:endParaRPr lang="en-US" sz="1100" dirty="0">
                        <a:latin typeface="Verdana"/>
                      </a:endParaRPr>
                    </a:p>
                    <a:p>
                      <a:pPr lvl="0" algn="l">
                        <a:lnSpc>
                          <a:spcPct val="100000"/>
                        </a:lnSpc>
                        <a:spcBef>
                          <a:spcPts val="0"/>
                        </a:spcBef>
                        <a:spcAft>
                          <a:spcPts val="0"/>
                        </a:spcAft>
                        <a:buNone/>
                      </a:pPr>
                      <a:endParaRPr lang="en-GB" sz="1100" dirty="0">
                        <a:latin typeface="Verdana"/>
                      </a:endParaRPr>
                    </a:p>
                    <a:p>
                      <a:pPr lvl="0" algn="l">
                        <a:lnSpc>
                          <a:spcPct val="100000"/>
                        </a:lnSpc>
                        <a:spcBef>
                          <a:spcPts val="0"/>
                        </a:spcBef>
                        <a:spcAft>
                          <a:spcPts val="0"/>
                        </a:spcAft>
                        <a:buNone/>
                      </a:pPr>
                      <a:endParaRPr lang="en-GB" sz="1100" dirty="0">
                        <a:latin typeface="Verdana"/>
                      </a:endParaRPr>
                    </a:p>
                    <a:p>
                      <a:pPr lvl="0">
                        <a:buNone/>
                      </a:pPr>
                      <a:endParaRPr lang="en-GB" sz="1100" dirty="0">
                        <a:latin typeface="Verdana"/>
                      </a:endParaRPr>
                    </a:p>
                  </a:txBody>
                  <a:tcPr/>
                </a:tc>
                <a:tc>
                  <a:txBody>
                    <a:bodyPr/>
                    <a:lstStyle/>
                    <a:p>
                      <a:pPr lvl="0">
                        <a:buNone/>
                      </a:pPr>
                      <a:r>
                        <a:rPr lang="en-GB" sz="1100" b="0" i="0" u="none" strike="noStrike" noProof="0" dirty="0">
                          <a:latin typeface="Verdana"/>
                        </a:rPr>
                        <a:t>Instilling a sense of empowered leadership throughout the wards</a:t>
                      </a:r>
                    </a:p>
                    <a:p>
                      <a:pPr lvl="0">
                        <a:buNone/>
                      </a:pPr>
                      <a:endParaRPr lang="en-GB" sz="1100" b="0" i="0" u="none" strike="noStrike" noProof="0" dirty="0">
                        <a:latin typeface="Verdana"/>
                      </a:endParaRPr>
                    </a:p>
                  </a:txBody>
                  <a:tcPr/>
                </a:tc>
                <a:tc>
                  <a:txBody>
                    <a:bodyPr/>
                    <a:lstStyle/>
                    <a:p>
                      <a:pPr lvl="0">
                        <a:buNone/>
                      </a:pPr>
                      <a:r>
                        <a:rPr lang="en-GB" sz="1100" b="0" i="0" u="none" strike="noStrike" noProof="0" dirty="0">
                          <a:latin typeface="Verdana"/>
                        </a:rPr>
                        <a:t>Rolling out Quality Together to ensure a shared culture of accountability, working with system partners and patients</a:t>
                      </a:r>
                    </a:p>
                    <a:p>
                      <a:pPr lvl="0">
                        <a:buNone/>
                      </a:pPr>
                      <a:endParaRPr lang="en-GB" sz="1100" b="0" i="0" u="none" strike="noStrike" noProof="0" dirty="0">
                        <a:latin typeface="Verdana"/>
                      </a:endParaRPr>
                    </a:p>
                  </a:txBody>
                  <a:tcPr/>
                </a:tc>
                <a:tc>
                  <a:txBody>
                    <a:bodyPr/>
                    <a:lstStyle/>
                    <a:p>
                      <a:pPr lvl="0">
                        <a:buNone/>
                      </a:pPr>
                      <a:r>
                        <a:rPr lang="en-GB" sz="1100" b="0" i="0" u="none" strike="noStrike" noProof="0" dirty="0">
                          <a:latin typeface="Verdana"/>
                        </a:rPr>
                        <a:t>Utilising a “single front door” approach for all quality improvement work,  to improve standards of care delivery</a:t>
                      </a:r>
                      <a:endParaRPr lang="en-US" sz="1100" dirty="0">
                        <a:latin typeface="Verdana"/>
                      </a:endParaRPr>
                    </a:p>
                  </a:txBody>
                  <a:tcPr/>
                </a:tc>
                <a:extLst>
                  <a:ext uri="{0D108BD9-81ED-4DB2-BD59-A6C34878D82A}">
                    <a16:rowId xmlns:a16="http://schemas.microsoft.com/office/drawing/2014/main" val="1190421006"/>
                  </a:ext>
                </a:extLst>
              </a:tr>
              <a:tr h="3724172">
                <a:tc>
                  <a:txBody>
                    <a:bodyPr/>
                    <a:lstStyle/>
                    <a:p>
                      <a:pPr lvl="0" algn="l">
                        <a:lnSpc>
                          <a:spcPct val="100000"/>
                        </a:lnSpc>
                        <a:spcBef>
                          <a:spcPts val="0"/>
                        </a:spcBef>
                        <a:spcAft>
                          <a:spcPts val="0"/>
                        </a:spcAft>
                        <a:buNone/>
                      </a:pPr>
                      <a:r>
                        <a:rPr lang="en-GB" sz="1100" b="1" i="0" u="none" strike="noStrike" noProof="0" dirty="0">
                          <a:latin typeface="Verdana"/>
                        </a:rPr>
                        <a:t>254 </a:t>
                      </a:r>
                      <a:r>
                        <a:rPr lang="en-GB" sz="1100" b="1" i="0" u="none" strike="noStrike" noProof="0" dirty="0" smtClean="0">
                          <a:latin typeface="Verdana"/>
                        </a:rPr>
                        <a:t>Freedom</a:t>
                      </a:r>
                      <a:r>
                        <a:rPr lang="en-GB" sz="1100" b="1" i="0" u="none" strike="noStrike" baseline="0" noProof="0" dirty="0" smtClean="0">
                          <a:latin typeface="Verdana"/>
                        </a:rPr>
                        <a:t> to Speak Up (FTSU) </a:t>
                      </a:r>
                      <a:r>
                        <a:rPr lang="en-GB" sz="1100" b="1" i="0" u="none" strike="noStrike" noProof="0" dirty="0" smtClean="0">
                          <a:latin typeface="Verdana"/>
                        </a:rPr>
                        <a:t>contacts</a:t>
                      </a:r>
                      <a:r>
                        <a:rPr lang="en-GB" sz="1100" b="1" i="0" u="none" strike="noStrike" noProof="0" dirty="0">
                          <a:latin typeface="Verdana"/>
                        </a:rPr>
                        <a:t> received</a:t>
                      </a:r>
                      <a:r>
                        <a:rPr lang="en-GB" sz="1100" b="0" i="0" u="none" strike="noStrike" noProof="0" dirty="0">
                          <a:latin typeface="Verdana"/>
                        </a:rPr>
                        <a:t> </a:t>
                      </a:r>
                      <a:endParaRPr lang="en-US" sz="1100" dirty="0">
                        <a:latin typeface="Verdana"/>
                      </a:endParaRPr>
                    </a:p>
                    <a:p>
                      <a:pPr lvl="0" algn="l">
                        <a:lnSpc>
                          <a:spcPct val="100000"/>
                        </a:lnSpc>
                        <a:spcBef>
                          <a:spcPts val="0"/>
                        </a:spcBef>
                        <a:spcAft>
                          <a:spcPts val="0"/>
                        </a:spcAft>
                        <a:buNone/>
                      </a:pPr>
                      <a:endParaRPr lang="en-GB" sz="1100" dirty="0">
                        <a:latin typeface="Verdana"/>
                      </a:endParaRPr>
                    </a:p>
                    <a:p>
                      <a:pPr lvl="0" algn="l">
                        <a:lnSpc>
                          <a:spcPct val="100000"/>
                        </a:lnSpc>
                        <a:spcBef>
                          <a:spcPts val="0"/>
                        </a:spcBef>
                        <a:spcAft>
                          <a:spcPts val="0"/>
                        </a:spcAft>
                        <a:buNone/>
                      </a:pPr>
                      <a:r>
                        <a:rPr lang="en-GB" sz="1100" b="0" i="0" u="none" strike="noStrike" noProof="0" dirty="0" smtClean="0">
                          <a:latin typeface="Verdana"/>
                        </a:rPr>
                        <a:t>Adopted</a:t>
                      </a:r>
                      <a:r>
                        <a:rPr lang="en-GB" sz="1100" b="0" i="0" u="none" strike="noStrike" baseline="0" noProof="0" dirty="0" smtClean="0">
                          <a:latin typeface="Verdana"/>
                        </a:rPr>
                        <a:t> national </a:t>
                      </a:r>
                      <a:r>
                        <a:rPr lang="en-GB" sz="1100" b="0" i="0" u="none" strike="noStrike" noProof="0" dirty="0" smtClean="0">
                          <a:latin typeface="Verdana"/>
                        </a:rPr>
                        <a:t>FTSU </a:t>
                      </a:r>
                      <a:r>
                        <a:rPr lang="en-GB" sz="1100" b="0" i="0" u="none" strike="noStrike" noProof="0" dirty="0">
                          <a:latin typeface="Verdana"/>
                        </a:rPr>
                        <a:t>principles to align with Trust values: </a:t>
                      </a:r>
                      <a:endParaRPr lang="en-GB" sz="1100" dirty="0">
                        <a:latin typeface="Verdana"/>
                      </a:endParaRPr>
                    </a:p>
                    <a:p>
                      <a:pPr lvl="0" algn="l">
                        <a:lnSpc>
                          <a:spcPct val="100000"/>
                        </a:lnSpc>
                        <a:spcBef>
                          <a:spcPts val="0"/>
                        </a:spcBef>
                        <a:spcAft>
                          <a:spcPts val="0"/>
                        </a:spcAft>
                        <a:buNone/>
                      </a:pP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Speak Up – We Care </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Listen Up – We Learn </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Follow Up – We Empower </a:t>
                      </a:r>
                      <a:endParaRPr lang="en-GB" sz="1100" dirty="0">
                        <a:latin typeface="Verdana"/>
                      </a:endParaRPr>
                    </a:p>
                    <a:p>
                      <a:pPr lvl="0" algn="l">
                        <a:lnSpc>
                          <a:spcPct val="100000"/>
                        </a:lnSpc>
                        <a:spcBef>
                          <a:spcPts val="0"/>
                        </a:spcBef>
                        <a:spcAft>
                          <a:spcPts val="0"/>
                        </a:spcAft>
                        <a:buNone/>
                      </a:pPr>
                      <a:endParaRPr lang="en-GB" sz="1100" dirty="0">
                        <a:latin typeface="Verdana"/>
                      </a:endParaRPr>
                    </a:p>
                    <a:p>
                      <a:pPr lvl="0" algn="l">
                        <a:lnSpc>
                          <a:spcPct val="100000"/>
                        </a:lnSpc>
                        <a:spcBef>
                          <a:spcPts val="0"/>
                        </a:spcBef>
                        <a:spcAft>
                          <a:spcPts val="0"/>
                        </a:spcAft>
                        <a:buNone/>
                      </a:pPr>
                      <a:r>
                        <a:rPr lang="en-GB" sz="1100" b="0" i="0" u="none" strike="noStrike" noProof="0" dirty="0">
                          <a:latin typeface="Verdana"/>
                        </a:rPr>
                        <a:t>Over 400 Trust managers attended one of 11 manager listening events </a:t>
                      </a:r>
                      <a:endParaRPr lang="en-GB" sz="1100" dirty="0">
                        <a:latin typeface="Verdana"/>
                      </a:endParaRPr>
                    </a:p>
                    <a:p>
                      <a:pPr lvl="0" algn="l">
                        <a:lnSpc>
                          <a:spcPct val="100000"/>
                        </a:lnSpc>
                        <a:spcBef>
                          <a:spcPts val="0"/>
                        </a:spcBef>
                        <a:spcAft>
                          <a:spcPts val="0"/>
                        </a:spcAft>
                        <a:buNone/>
                      </a:pPr>
                      <a:endParaRPr lang="en-GB" sz="1100" dirty="0">
                        <a:latin typeface="Verdana"/>
                      </a:endParaRPr>
                    </a:p>
                    <a:p>
                      <a:pPr lvl="0" algn="l">
                        <a:lnSpc>
                          <a:spcPct val="100000"/>
                        </a:lnSpc>
                        <a:spcBef>
                          <a:spcPts val="0"/>
                        </a:spcBef>
                        <a:spcAft>
                          <a:spcPts val="0"/>
                        </a:spcAft>
                        <a:buNone/>
                      </a:pPr>
                      <a:r>
                        <a:rPr lang="en-GB" sz="1100" b="0" i="0" u="none" strike="noStrike" noProof="0" dirty="0">
                          <a:latin typeface="Verdana"/>
                        </a:rPr>
                        <a:t>Information from staff around sexual safety has led to: </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Review of Trust policies and procedures </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Creation of a 24/7 dedicated sexual safety line </a:t>
                      </a:r>
                      <a:endParaRPr lang="en-GB" sz="1100" dirty="0">
                        <a:latin typeface="Verdana"/>
                      </a:endParaRPr>
                    </a:p>
                  </a:txBody>
                  <a:tcPr/>
                </a:tc>
                <a:tc>
                  <a:txBody>
                    <a:bodyPr/>
                    <a:lstStyle/>
                    <a:p>
                      <a:pPr marL="0" lvl="0" indent="0" algn="l">
                        <a:lnSpc>
                          <a:spcPct val="100000"/>
                        </a:lnSpc>
                        <a:buNone/>
                      </a:pPr>
                      <a:r>
                        <a:rPr lang="en-GB" sz="1100" b="1" i="0" u="none" strike="noStrike" baseline="0" noProof="0" dirty="0">
                          <a:solidFill>
                            <a:srgbClr val="000000"/>
                          </a:solidFill>
                          <a:latin typeface="Verdana"/>
                        </a:rPr>
                        <a:t>Coproduced Ward Manager Development Programme </a:t>
                      </a:r>
                      <a:r>
                        <a:rPr lang="en-GB" sz="1100" b="0" i="0" u="none" strike="noStrike" baseline="0" noProof="0" dirty="0">
                          <a:solidFill>
                            <a:srgbClr val="000000"/>
                          </a:solidFill>
                          <a:latin typeface="Verdana"/>
                        </a:rPr>
                        <a:t>has five modules: </a:t>
                      </a:r>
                      <a:endParaRPr lang="en-US" sz="1100" dirty="0">
                        <a:latin typeface="Verdana"/>
                      </a:endParaRPr>
                    </a:p>
                    <a:p>
                      <a:pPr marL="0" lvl="0" indent="0" algn="l">
                        <a:lnSpc>
                          <a:spcPct val="100000"/>
                        </a:lnSpc>
                        <a:buNone/>
                      </a:pPr>
                      <a:endParaRPr lang="en-GB" sz="1100" dirty="0">
                        <a:latin typeface="Verdana"/>
                      </a:endParaRPr>
                    </a:p>
                    <a:p>
                      <a:pPr marL="171450" lvl="0" indent="-171450" algn="l">
                        <a:lnSpc>
                          <a:spcPct val="100000"/>
                        </a:lnSpc>
                        <a:buFont typeface="Arial" panose="020B0604020202020204" pitchFamily="34" charset="0"/>
                        <a:buChar char="•"/>
                      </a:pPr>
                      <a:r>
                        <a:rPr lang="en-GB" sz="1100" b="0" i="0" u="none" strike="noStrike" baseline="0" noProof="0" dirty="0" smtClean="0">
                          <a:solidFill>
                            <a:srgbClr val="000000"/>
                          </a:solidFill>
                          <a:latin typeface="Verdana"/>
                        </a:rPr>
                        <a:t>Foundations/learning from lived experience </a:t>
                      </a:r>
                      <a:endParaRPr lang="en-GB" sz="1100" dirty="0" smtClean="0">
                        <a:latin typeface="Verdana"/>
                      </a:endParaRPr>
                    </a:p>
                    <a:p>
                      <a:pPr marL="171450" lvl="0" indent="-171450" algn="l">
                        <a:lnSpc>
                          <a:spcPct val="100000"/>
                        </a:lnSpc>
                        <a:buFont typeface="Arial" panose="020B0604020202020204" pitchFamily="34" charset="0"/>
                        <a:buChar char="•"/>
                      </a:pPr>
                      <a:r>
                        <a:rPr lang="en-GB" sz="1100" b="0" i="0" u="none" strike="noStrike" baseline="0" noProof="0" dirty="0" smtClean="0">
                          <a:solidFill>
                            <a:srgbClr val="000000"/>
                          </a:solidFill>
                          <a:latin typeface="Verdana"/>
                        </a:rPr>
                        <a:t>Being great leaders </a:t>
                      </a:r>
                      <a:endParaRPr lang="en-GB" sz="1100" dirty="0" smtClean="0">
                        <a:latin typeface="Verdana"/>
                      </a:endParaRPr>
                    </a:p>
                    <a:p>
                      <a:pPr marL="171450" lvl="0" indent="-171450" algn="l">
                        <a:lnSpc>
                          <a:spcPct val="100000"/>
                        </a:lnSpc>
                        <a:buFont typeface="Arial" panose="020B0604020202020204" pitchFamily="34" charset="0"/>
                        <a:buChar char="•"/>
                      </a:pPr>
                      <a:r>
                        <a:rPr lang="en-GB" sz="1100" b="0" i="0" u="none" strike="noStrike" baseline="0" noProof="0" dirty="0" smtClean="0">
                          <a:solidFill>
                            <a:srgbClr val="000000"/>
                          </a:solidFill>
                          <a:latin typeface="Verdana"/>
                        </a:rPr>
                        <a:t>Workforce development </a:t>
                      </a:r>
                      <a:endParaRPr lang="en-GB" sz="1100" dirty="0" smtClean="0">
                        <a:latin typeface="Verdana"/>
                      </a:endParaRPr>
                    </a:p>
                    <a:p>
                      <a:pPr marL="171450" lvl="0" indent="-171450" algn="l">
                        <a:lnSpc>
                          <a:spcPct val="100000"/>
                        </a:lnSpc>
                        <a:buFont typeface="Arial" panose="020B0604020202020204" pitchFamily="34" charset="0"/>
                        <a:buChar char="•"/>
                      </a:pPr>
                      <a:r>
                        <a:rPr lang="en-GB" sz="1100" b="0" i="0" u="none" strike="noStrike" baseline="0" noProof="0" dirty="0" smtClean="0">
                          <a:solidFill>
                            <a:srgbClr val="000000"/>
                          </a:solidFill>
                          <a:latin typeface="Verdana"/>
                        </a:rPr>
                        <a:t>Professional practice and leadership enabling skills </a:t>
                      </a:r>
                      <a:endParaRPr lang="en-GB" sz="1100" dirty="0" smtClean="0">
                        <a:latin typeface="Verdana"/>
                      </a:endParaRPr>
                    </a:p>
                    <a:p>
                      <a:pPr marL="171450" lvl="0" indent="-171450" algn="l">
                        <a:lnSpc>
                          <a:spcPct val="100000"/>
                        </a:lnSpc>
                        <a:buFont typeface="Arial" panose="020B0604020202020204" pitchFamily="34" charset="0"/>
                        <a:buChar char="•"/>
                      </a:pPr>
                      <a:r>
                        <a:rPr lang="en-GB" sz="1100" b="0" i="0" u="none" strike="noStrike" baseline="0" noProof="0" dirty="0" smtClean="0">
                          <a:solidFill>
                            <a:srgbClr val="000000"/>
                          </a:solidFill>
                          <a:latin typeface="Verdana"/>
                        </a:rPr>
                        <a:t>High performing teams </a:t>
                      </a:r>
                    </a:p>
                    <a:p>
                      <a:pPr marL="171450" lvl="0" indent="-171450" algn="l">
                        <a:lnSpc>
                          <a:spcPct val="100000"/>
                        </a:lnSpc>
                        <a:buFont typeface="Arial" panose="020B0604020202020204" pitchFamily="34" charset="0"/>
                        <a:buChar char="•"/>
                      </a:pPr>
                      <a:endParaRPr lang="en-GB" sz="1100" b="0" i="0" u="none" strike="noStrike" baseline="0" noProof="0" dirty="0" smtClean="0">
                        <a:solidFill>
                          <a:srgbClr val="000000"/>
                        </a:solidFill>
                        <a:latin typeface="Verdana"/>
                      </a:endParaRPr>
                    </a:p>
                    <a:p>
                      <a:pPr marL="0" lvl="0" indent="0" algn="l">
                        <a:lnSpc>
                          <a:spcPct val="100000"/>
                        </a:lnSpc>
                        <a:buFont typeface="Arial" panose="020B0604020202020204" pitchFamily="34" charset="0"/>
                        <a:buNone/>
                      </a:pPr>
                      <a:r>
                        <a:rPr lang="en-GB" sz="1100" b="0" i="0" u="none" strike="noStrike" baseline="0" noProof="0" dirty="0" smtClean="0">
                          <a:solidFill>
                            <a:srgbClr val="000000"/>
                          </a:solidFill>
                          <a:latin typeface="Verdana"/>
                        </a:rPr>
                        <a:t>31 </a:t>
                      </a:r>
                      <a:r>
                        <a:rPr lang="en-GB" sz="1100" b="0" i="0" u="none" strike="noStrike" baseline="0" noProof="0" dirty="0">
                          <a:solidFill>
                            <a:srgbClr val="000000"/>
                          </a:solidFill>
                          <a:latin typeface="Verdana"/>
                        </a:rPr>
                        <a:t>ward managers have completed the </a:t>
                      </a:r>
                      <a:r>
                        <a:rPr lang="en-GB" sz="1100" b="0" i="0" u="none" strike="noStrike" baseline="0" noProof="0" dirty="0" smtClean="0">
                          <a:solidFill>
                            <a:srgbClr val="000000"/>
                          </a:solidFill>
                          <a:latin typeface="Verdana"/>
                        </a:rPr>
                        <a:t>competency-based programme </a:t>
                      </a:r>
                      <a:r>
                        <a:rPr lang="en-GB" sz="1100" b="0" i="0" u="none" strike="noStrike" baseline="0" noProof="0" dirty="0">
                          <a:solidFill>
                            <a:srgbClr val="000000"/>
                          </a:solidFill>
                          <a:latin typeface="Verdana"/>
                        </a:rPr>
                        <a:t>to date </a:t>
                      </a:r>
                      <a:endParaRPr lang="en-GB" sz="1100" dirty="0">
                        <a:latin typeface="Verdana"/>
                      </a:endParaRPr>
                    </a:p>
                    <a:p>
                      <a:pPr marL="0" lvl="0" indent="0" algn="l">
                        <a:lnSpc>
                          <a:spcPct val="100000"/>
                        </a:lnSpc>
                        <a:buNone/>
                      </a:pPr>
                      <a:endParaRPr lang="en-GB" sz="1100" dirty="0">
                        <a:latin typeface="Verdana"/>
                      </a:endParaRPr>
                    </a:p>
                    <a:p>
                      <a:pPr lvl="0">
                        <a:buNone/>
                      </a:pPr>
                      <a:r>
                        <a:rPr lang="en-GB" sz="1100" b="0" i="0" u="none" strike="noStrike" baseline="0" noProof="0" dirty="0">
                          <a:solidFill>
                            <a:srgbClr val="000000"/>
                          </a:solidFill>
                          <a:latin typeface="Verdana"/>
                        </a:rPr>
                        <a:t>Introduced new site manager roles </a:t>
                      </a:r>
                      <a:r>
                        <a:rPr lang="en-GB" sz="1100" b="0" i="0" u="none" strike="noStrike" baseline="0" noProof="0" dirty="0" smtClean="0">
                          <a:solidFill>
                            <a:srgbClr val="000000"/>
                          </a:solidFill>
                          <a:latin typeface="Verdana"/>
                        </a:rPr>
                        <a:t>on two sites </a:t>
                      </a:r>
                      <a:r>
                        <a:rPr lang="en-GB" sz="1100" b="0" i="0" u="none" strike="noStrike" baseline="0" noProof="0" dirty="0">
                          <a:solidFill>
                            <a:srgbClr val="000000"/>
                          </a:solidFill>
                          <a:latin typeface="Verdana"/>
                        </a:rPr>
                        <a:t>to provide 24/7 senior oversight for inpatient wards </a:t>
                      </a:r>
                      <a:endParaRPr lang="en-GB" sz="1100" dirty="0">
                        <a:latin typeface="Verdana"/>
                      </a:endParaRPr>
                    </a:p>
                  </a:txBody>
                  <a:tcPr/>
                </a:tc>
                <a:tc>
                  <a:txBody>
                    <a:bodyPr/>
                    <a:lstStyle/>
                    <a:p>
                      <a:pPr lvl="0" algn="l">
                        <a:lnSpc>
                          <a:spcPct val="100000"/>
                        </a:lnSpc>
                        <a:spcBef>
                          <a:spcPts val="0"/>
                        </a:spcBef>
                        <a:spcAft>
                          <a:spcPts val="0"/>
                        </a:spcAft>
                        <a:buNone/>
                      </a:pPr>
                      <a:r>
                        <a:rPr lang="en-GB" sz="1100" b="1" i="0" u="none" strike="noStrike" noProof="0" dirty="0" smtClean="0">
                          <a:latin typeface="Verdana"/>
                        </a:rPr>
                        <a:t>Seven </a:t>
                      </a:r>
                      <a:r>
                        <a:rPr lang="en-GB" sz="1100" b="1" i="0" u="none" strike="noStrike" noProof="0" dirty="0">
                          <a:latin typeface="Verdana"/>
                        </a:rPr>
                        <a:t>Quality </a:t>
                      </a:r>
                      <a:r>
                        <a:rPr lang="en-GB" sz="1100" b="1" i="0" u="none" strike="noStrike" noProof="0" dirty="0" smtClean="0">
                          <a:latin typeface="Verdana"/>
                        </a:rPr>
                        <a:t>Together </a:t>
                      </a:r>
                      <a:r>
                        <a:rPr lang="en-GB" sz="1100" b="1" i="0" u="none" strike="noStrike" noProof="0" dirty="0">
                          <a:latin typeface="Verdana"/>
                        </a:rPr>
                        <a:t>meetings </a:t>
                      </a:r>
                      <a:r>
                        <a:rPr lang="en-GB" sz="1100" b="1" i="0" u="none" strike="noStrike" noProof="0" dirty="0" smtClean="0">
                          <a:latin typeface="Verdana"/>
                        </a:rPr>
                        <a:t>held with system </a:t>
                      </a:r>
                      <a:r>
                        <a:rPr lang="en-GB" sz="1100" b="1" i="0" u="none" strike="noStrike" noProof="0" dirty="0">
                          <a:latin typeface="Verdana"/>
                        </a:rPr>
                        <a:t>partners </a:t>
                      </a:r>
                      <a:r>
                        <a:rPr lang="en-GB" sz="1100" b="0" i="0" u="none" strike="noStrike" noProof="0" dirty="0" smtClean="0">
                          <a:latin typeface="Verdana"/>
                        </a:rPr>
                        <a:t>which discussed ‘</a:t>
                      </a:r>
                      <a:r>
                        <a:rPr lang="en-GB" sz="1100" b="0" i="0" u="none" strike="noStrike" noProof="0" dirty="0">
                          <a:latin typeface="Verdana"/>
                        </a:rPr>
                        <a:t>deep dives’ undertaken </a:t>
                      </a:r>
                      <a:r>
                        <a:rPr lang="en-GB" sz="1100" b="0" i="0" u="none" strike="noStrike" noProof="0" dirty="0" smtClean="0">
                          <a:latin typeface="Verdana"/>
                        </a:rPr>
                        <a:t>on:</a:t>
                      </a:r>
                      <a:endParaRPr lang="en-US"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Workforce</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Mixed </a:t>
                      </a:r>
                      <a:r>
                        <a:rPr lang="en-GB" sz="1100" b="0" i="0" u="none" strike="noStrike" noProof="0" dirty="0" smtClean="0">
                          <a:latin typeface="Verdana"/>
                        </a:rPr>
                        <a:t>sex wards</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Sleeping on </a:t>
                      </a:r>
                      <a:r>
                        <a:rPr lang="en-GB" sz="1100" b="0" i="0" u="none" strike="noStrike" noProof="0" dirty="0" smtClean="0">
                          <a:latin typeface="Verdana"/>
                        </a:rPr>
                        <a:t>duty</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Patient </a:t>
                      </a:r>
                      <a:r>
                        <a:rPr lang="en-GB" sz="1100" b="0" i="0" u="none" strike="noStrike" noProof="0" dirty="0" smtClean="0">
                          <a:latin typeface="Verdana"/>
                        </a:rPr>
                        <a:t>racism </a:t>
                      </a:r>
                      <a:r>
                        <a:rPr lang="en-GB" sz="1100" b="0" i="0" u="none" strike="noStrike" noProof="0" dirty="0">
                          <a:latin typeface="Verdana"/>
                        </a:rPr>
                        <a:t>towards </a:t>
                      </a:r>
                      <a:r>
                        <a:rPr lang="en-GB" sz="1100" b="0" i="0" u="none" strike="noStrike" noProof="0" dirty="0" smtClean="0">
                          <a:latin typeface="Verdana"/>
                        </a:rPr>
                        <a:t>staff</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Successful </a:t>
                      </a:r>
                      <a:r>
                        <a:rPr lang="en-GB" sz="1100" b="0" i="0" u="none" strike="noStrike" noProof="0" dirty="0" smtClean="0">
                          <a:latin typeface="Verdana"/>
                        </a:rPr>
                        <a:t>roll-out </a:t>
                      </a:r>
                      <a:r>
                        <a:rPr lang="en-GB" sz="1100" b="0" i="0" u="none" strike="noStrike" noProof="0" dirty="0">
                          <a:latin typeface="Verdana"/>
                        </a:rPr>
                        <a:t>of </a:t>
                      </a:r>
                      <a:r>
                        <a:rPr lang="en-GB" sz="1100" b="0" i="0" u="none" strike="noStrike" noProof="0" dirty="0" smtClean="0">
                          <a:latin typeface="Verdana"/>
                        </a:rPr>
                        <a:t>the </a:t>
                      </a:r>
                      <a:r>
                        <a:rPr lang="en-GB" sz="1100" b="0" i="1" u="none" strike="noStrike" noProof="0" dirty="0" err="1" smtClean="0">
                          <a:latin typeface="Verdana"/>
                        </a:rPr>
                        <a:t>Safewards</a:t>
                      </a:r>
                      <a:r>
                        <a:rPr lang="en-GB" sz="1100" b="0" i="0" u="none" strike="noStrike" baseline="0" noProof="0" dirty="0" smtClean="0">
                          <a:latin typeface="Verdana"/>
                        </a:rPr>
                        <a:t> initiative</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smtClean="0">
                          <a:latin typeface="Verdana"/>
                        </a:rPr>
                        <a:t>Health checks</a:t>
                      </a:r>
                      <a:r>
                        <a:rPr lang="en-GB" sz="1100" b="0" i="0" u="none" strike="noStrike" baseline="0" noProof="0" dirty="0" smtClean="0">
                          <a:latin typeface="Verdana"/>
                        </a:rPr>
                        <a:t> f</a:t>
                      </a:r>
                      <a:r>
                        <a:rPr lang="en-GB" sz="1100" b="0" i="0" u="none" strike="noStrike" noProof="0" dirty="0" smtClean="0">
                          <a:latin typeface="Verdana"/>
                        </a:rPr>
                        <a:t>or people</a:t>
                      </a:r>
                      <a:r>
                        <a:rPr lang="en-GB" sz="1100" b="0" i="0" u="none" strike="noStrike" baseline="0" noProof="0" dirty="0" smtClean="0">
                          <a:latin typeface="Verdana"/>
                        </a:rPr>
                        <a:t> with s</a:t>
                      </a:r>
                      <a:r>
                        <a:rPr lang="en-GB" sz="1100" b="0" i="0" u="none" strike="noStrike" noProof="0" dirty="0" smtClean="0">
                          <a:latin typeface="Verdana"/>
                        </a:rPr>
                        <a:t>evere mental illness</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smtClean="0">
                          <a:latin typeface="Verdana"/>
                        </a:rPr>
                        <a:t>Coroners’ Prevention </a:t>
                      </a:r>
                      <a:r>
                        <a:rPr lang="en-GB" sz="1100" b="0" i="0" u="none" strike="noStrike" noProof="0" dirty="0">
                          <a:latin typeface="Verdana"/>
                        </a:rPr>
                        <a:t>of Future </a:t>
                      </a:r>
                      <a:r>
                        <a:rPr lang="en-GB" sz="1100" b="0" i="0" u="none" strike="noStrike" noProof="0" dirty="0" smtClean="0">
                          <a:latin typeface="Verdana"/>
                        </a:rPr>
                        <a:t>Deaths reports</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Pharmacy </a:t>
                      </a:r>
                      <a:r>
                        <a:rPr lang="en-GB" sz="1100" b="0" i="0" u="none" strike="noStrike" noProof="0" dirty="0" smtClean="0">
                          <a:latin typeface="Verdana"/>
                        </a:rPr>
                        <a:t>workforce</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Safeguarding</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Workforce </a:t>
                      </a:r>
                      <a:r>
                        <a:rPr lang="en-GB" sz="1100" b="0" i="0" u="none" strike="noStrike" noProof="0" dirty="0" smtClean="0">
                          <a:latin typeface="Verdana"/>
                        </a:rPr>
                        <a:t>quality impact</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Out of </a:t>
                      </a:r>
                      <a:r>
                        <a:rPr lang="en-GB" sz="1100" b="0" i="0" u="none" strike="noStrike" noProof="0" dirty="0" smtClean="0">
                          <a:latin typeface="Verdana"/>
                        </a:rPr>
                        <a:t>area placements</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ADHD Services</a:t>
                      </a:r>
                      <a:endParaRPr lang="en-GB" sz="1100" dirty="0">
                        <a:latin typeface="Verdana"/>
                      </a:endParaRPr>
                    </a:p>
                    <a:p>
                      <a:pPr marL="171450" lvl="0" indent="-171450" algn="l">
                        <a:lnSpc>
                          <a:spcPct val="100000"/>
                        </a:lnSpc>
                        <a:spcBef>
                          <a:spcPts val="0"/>
                        </a:spcBef>
                        <a:spcAft>
                          <a:spcPts val="0"/>
                        </a:spcAft>
                        <a:buFont typeface="Arial" panose="020B0604020202020204" pitchFamily="34" charset="0"/>
                        <a:buChar char="•"/>
                      </a:pPr>
                      <a:r>
                        <a:rPr lang="en-GB" sz="1100" b="0" i="0" u="none" strike="noStrike" noProof="0" dirty="0">
                          <a:latin typeface="Verdana"/>
                        </a:rPr>
                        <a:t>Early Intervention Psychosis </a:t>
                      </a:r>
                      <a:r>
                        <a:rPr lang="en-GB" sz="1100" b="0" i="0" u="none" strike="noStrike" noProof="0" dirty="0" smtClean="0">
                          <a:latin typeface="Verdana"/>
                        </a:rPr>
                        <a:t>service</a:t>
                      </a:r>
                      <a:endParaRPr lang="en-GB" sz="1100" dirty="0">
                        <a:latin typeface="Verdana"/>
                      </a:endParaRPr>
                    </a:p>
                    <a:p>
                      <a:pPr marL="0" lvl="0" indent="0" algn="l">
                        <a:lnSpc>
                          <a:spcPct val="100000"/>
                        </a:lnSpc>
                        <a:spcBef>
                          <a:spcPts val="0"/>
                        </a:spcBef>
                        <a:spcAft>
                          <a:spcPts val="0"/>
                        </a:spcAft>
                        <a:buFont typeface="Arial" panose="020B0604020202020204" pitchFamily="34" charset="0"/>
                        <a:buNone/>
                      </a:pPr>
                      <a:endParaRPr lang="en-GB" sz="1100" dirty="0">
                        <a:latin typeface="Verdana"/>
                      </a:endParaRPr>
                    </a:p>
                  </a:txBody>
                  <a:tcPr/>
                </a:tc>
                <a:tc>
                  <a:txBody>
                    <a:bodyPr/>
                    <a:lstStyle/>
                    <a:p>
                      <a:pPr lvl="0" algn="l">
                        <a:lnSpc>
                          <a:spcPct val="100000"/>
                        </a:lnSpc>
                        <a:spcBef>
                          <a:spcPts val="0"/>
                        </a:spcBef>
                        <a:spcAft>
                          <a:spcPts val="0"/>
                        </a:spcAft>
                        <a:buNone/>
                      </a:pPr>
                      <a:r>
                        <a:rPr lang="en-GB" sz="1100" b="1" i="0" u="none" strike="noStrike" noProof="0" dirty="0">
                          <a:latin typeface="Verdana"/>
                        </a:rPr>
                        <a:t>Quality Improvement (QI) methodology has utilised the ‘Single Front Door' route </a:t>
                      </a:r>
                      <a:r>
                        <a:rPr lang="en-GB" sz="1100" b="0" i="0" u="none" strike="noStrike" noProof="0" dirty="0">
                          <a:latin typeface="Verdana"/>
                        </a:rPr>
                        <a:t>to capture all improvement work.</a:t>
                      </a:r>
                      <a:endParaRPr lang="en-US" sz="1100" dirty="0">
                        <a:latin typeface="Verdana"/>
                      </a:endParaRPr>
                    </a:p>
                    <a:p>
                      <a:pPr lvl="0" algn="l">
                        <a:lnSpc>
                          <a:spcPct val="100000"/>
                        </a:lnSpc>
                        <a:spcBef>
                          <a:spcPts val="0"/>
                        </a:spcBef>
                        <a:spcAft>
                          <a:spcPts val="0"/>
                        </a:spcAft>
                        <a:buNone/>
                      </a:pPr>
                      <a:endParaRPr lang="en-GB" sz="1100" dirty="0">
                        <a:latin typeface="Verdana"/>
                      </a:endParaRPr>
                    </a:p>
                    <a:p>
                      <a:pPr lvl="0">
                        <a:buNone/>
                      </a:pPr>
                      <a:r>
                        <a:rPr lang="en-GB" sz="1100" b="0" i="0" u="none" strike="noStrike" noProof="0" dirty="0" smtClean="0">
                          <a:latin typeface="Verdana"/>
                        </a:rPr>
                        <a:t>A </a:t>
                      </a:r>
                      <a:r>
                        <a:rPr lang="en-GB" sz="1100" b="0" i="0" u="none" strike="noStrike" noProof="0" dirty="0">
                          <a:latin typeface="Verdana"/>
                        </a:rPr>
                        <a:t>QI programme has been designed </a:t>
                      </a:r>
                      <a:r>
                        <a:rPr lang="en-GB" sz="1100" b="0" i="0" u="none" strike="noStrike" noProof="0" dirty="0" smtClean="0">
                          <a:latin typeface="Verdana"/>
                        </a:rPr>
                        <a:t>to </a:t>
                      </a:r>
                      <a:r>
                        <a:rPr lang="en-GB" sz="1100" b="0" i="0" u="none" strike="noStrike" noProof="0" dirty="0">
                          <a:latin typeface="Verdana"/>
                        </a:rPr>
                        <a:t>develop the knowledge and skills needed to improve and sustain standards of care </a:t>
                      </a:r>
                      <a:endParaRPr lang="en-GB" sz="1100" b="0" i="0" u="none" strike="noStrike" noProof="0" dirty="0" smtClean="0">
                        <a:latin typeface="Verdana"/>
                      </a:endParaRPr>
                    </a:p>
                    <a:p>
                      <a:pPr lvl="0">
                        <a:buNone/>
                      </a:pPr>
                      <a:endParaRPr lang="en-GB" sz="1100" b="0" i="0" u="none" strike="noStrike" noProof="0" dirty="0" smtClean="0">
                        <a:latin typeface="Verdana"/>
                      </a:endParaRPr>
                    </a:p>
                    <a:p>
                      <a:pPr lvl="0">
                        <a:buNone/>
                      </a:pPr>
                      <a:r>
                        <a:rPr lang="en-GB" sz="1100" b="0" i="0" u="none" strike="noStrike" noProof="0" dirty="0" smtClean="0">
                          <a:latin typeface="Verdana"/>
                        </a:rPr>
                        <a:t>This</a:t>
                      </a:r>
                      <a:r>
                        <a:rPr lang="en-GB" sz="1100" b="0" i="0" u="none" strike="noStrike" baseline="0" noProof="0" dirty="0" smtClean="0">
                          <a:latin typeface="Verdana"/>
                        </a:rPr>
                        <a:t> work will continue through the Quality of Care Strategy</a:t>
                      </a:r>
                      <a:endParaRPr lang="en-GB" sz="1100" dirty="0">
                        <a:latin typeface="Verdana"/>
                      </a:endParaRPr>
                    </a:p>
                  </a:txBody>
                  <a:tcPr/>
                </a:tc>
                <a:extLst>
                  <a:ext uri="{0D108BD9-81ED-4DB2-BD59-A6C34878D82A}">
                    <a16:rowId xmlns:a16="http://schemas.microsoft.com/office/drawing/2014/main" val="3068568617"/>
                  </a:ext>
                </a:extLst>
              </a:tr>
            </a:tbl>
          </a:graphicData>
        </a:graphic>
      </p:graphicFrame>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595" t="8395" r="47199" b="62601"/>
          <a:stretch/>
        </p:blipFill>
        <p:spPr>
          <a:xfrm>
            <a:off x="2593958" y="1895474"/>
            <a:ext cx="981534" cy="590550"/>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796" t="61800" r="59401" b="3001"/>
          <a:stretch/>
        </p:blipFill>
        <p:spPr>
          <a:xfrm>
            <a:off x="5790901" y="1829549"/>
            <a:ext cx="677473" cy="666000"/>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67802" t="5994" r="-1000" b="62602"/>
          <a:stretch/>
        </p:blipFill>
        <p:spPr>
          <a:xfrm>
            <a:off x="8517214" y="1829174"/>
            <a:ext cx="704045" cy="6660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0002" t="56201" r="4794" b="5194"/>
          <a:stretch/>
        </p:blipFill>
        <p:spPr>
          <a:xfrm>
            <a:off x="11343119" y="1862137"/>
            <a:ext cx="434798" cy="666000"/>
          </a:xfrm>
          <a:prstGeom prst="rect">
            <a:avLst/>
          </a:prstGeom>
        </p:spPr>
      </p:pic>
    </p:spTree>
    <p:extLst>
      <p:ext uri="{BB962C8B-B14F-4D97-AF65-F5344CB8AC3E}">
        <p14:creationId xmlns:p14="http://schemas.microsoft.com/office/powerpoint/2010/main" val="292704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21</a:t>
            </a:fld>
            <a:endParaRPr lang="en-GB"/>
          </a:p>
        </p:txBody>
      </p:sp>
      <p:sp>
        <p:nvSpPr>
          <p:cNvPr id="5" name="TextBox 4">
            <a:extLst>
              <a:ext uri="{FF2B5EF4-FFF2-40B4-BE49-F238E27FC236}">
                <a16:creationId xmlns:a16="http://schemas.microsoft.com/office/drawing/2014/main" id="{90622085-B68D-BE24-692A-178D8E20E936}"/>
              </a:ext>
            </a:extLst>
          </p:cNvPr>
          <p:cNvSpPr txBox="1"/>
          <p:nvPr/>
        </p:nvSpPr>
        <p:spPr>
          <a:xfrm>
            <a:off x="699947" y="1333087"/>
            <a:ext cx="1120736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ea typeface="Verdana"/>
              </a:rPr>
              <a:t>Established</a:t>
            </a:r>
            <a:r>
              <a:rPr lang="en-GB" dirty="0" smtClean="0">
                <a:ea typeface="Verdana"/>
              </a:rPr>
              <a:t> </a:t>
            </a:r>
            <a:r>
              <a:rPr lang="en-GB" b="1" dirty="0" smtClean="0">
                <a:ea typeface="Verdana"/>
              </a:rPr>
              <a:t>new </a:t>
            </a:r>
            <a:r>
              <a:rPr lang="en-US" b="1" dirty="0" smtClean="0">
                <a:ea typeface="Verdana"/>
              </a:rPr>
              <a:t>structures </a:t>
            </a:r>
            <a:r>
              <a:rPr lang="en-US" b="1" dirty="0">
                <a:ea typeface="Verdana"/>
              </a:rPr>
              <a:t>that support a culture of reporting and speaking up</a:t>
            </a:r>
            <a:r>
              <a:rPr lang="en-US" dirty="0">
                <a:ea typeface="Verdana"/>
              </a:rPr>
              <a:t>, </a:t>
            </a:r>
            <a:r>
              <a:rPr lang="en-US" dirty="0" smtClean="0">
                <a:ea typeface="Verdana"/>
              </a:rPr>
              <a:t>part of improvements made to </a:t>
            </a:r>
            <a:r>
              <a:rPr lang="en-GB" dirty="0">
                <a:ea typeface="Verdana"/>
              </a:rPr>
              <a:t>meet our objective to embed the highest professional standards to become a Patient First </a:t>
            </a:r>
            <a:r>
              <a:rPr lang="en-GB" dirty="0" smtClean="0">
                <a:ea typeface="Verdana"/>
              </a:rPr>
              <a:t>organisation.</a:t>
            </a:r>
          </a:p>
          <a:p>
            <a:endParaRPr lang="en-GB" dirty="0">
              <a:ea typeface="Verdana"/>
            </a:endParaRPr>
          </a:p>
          <a:p>
            <a:r>
              <a:rPr lang="en-GB" b="1" dirty="0" smtClean="0">
                <a:ea typeface="Verdana"/>
              </a:rPr>
              <a:t>Increase in numbers of staff speaking up via the </a:t>
            </a:r>
            <a:r>
              <a:rPr lang="en-US" b="1" dirty="0" smtClean="0">
                <a:ea typeface="Verdana"/>
              </a:rPr>
              <a:t>FTSU process</a:t>
            </a:r>
            <a:r>
              <a:rPr lang="en-US" dirty="0" smtClean="0">
                <a:ea typeface="Verdana"/>
              </a:rPr>
              <a:t>. Further work ongoing to create </a:t>
            </a:r>
            <a:r>
              <a:rPr lang="en-US" dirty="0">
                <a:ea typeface="Verdana"/>
              </a:rPr>
              <a:t>a timely, supportive, responsive environment </a:t>
            </a:r>
            <a:r>
              <a:rPr lang="en-US" dirty="0" smtClean="0">
                <a:ea typeface="Verdana"/>
              </a:rPr>
              <a:t>by </a:t>
            </a:r>
            <a:r>
              <a:rPr lang="en-US" dirty="0">
                <a:ea typeface="Verdana"/>
              </a:rPr>
              <a:t>demonstrating our ability to ‘listen up’ and to ‘follow up’. </a:t>
            </a:r>
          </a:p>
          <a:p>
            <a:pPr algn="just"/>
            <a:endParaRPr lang="en-US" dirty="0">
              <a:ea typeface="Verdana"/>
            </a:endParaRPr>
          </a:p>
          <a:p>
            <a:r>
              <a:rPr lang="en-US" b="1" dirty="0" smtClean="0">
                <a:ea typeface="Verdana"/>
              </a:rPr>
              <a:t>Created </a:t>
            </a:r>
            <a:r>
              <a:rPr lang="en-US" b="1" dirty="0">
                <a:ea typeface="Verdana"/>
              </a:rPr>
              <a:t>a bespoke Ward Manager Development </a:t>
            </a:r>
            <a:r>
              <a:rPr lang="en-GB" b="1" dirty="0">
                <a:ea typeface="Verdana"/>
              </a:rPr>
              <a:t>programme</a:t>
            </a:r>
            <a:r>
              <a:rPr lang="en-US" b="1" dirty="0">
                <a:ea typeface="Verdana"/>
              </a:rPr>
              <a:t> with support from our lived experience ambassadors, senior nursing and quality leaders</a:t>
            </a:r>
            <a:r>
              <a:rPr lang="en-US" dirty="0">
                <a:ea typeface="Verdana"/>
              </a:rPr>
              <a:t>. </a:t>
            </a:r>
            <a:r>
              <a:rPr lang="en-US" dirty="0" smtClean="0">
                <a:ea typeface="Verdana"/>
              </a:rPr>
              <a:t>All ward managers were offered a </a:t>
            </a:r>
            <a:r>
              <a:rPr lang="en-US" dirty="0">
                <a:ea typeface="Verdana"/>
              </a:rPr>
              <a:t>place on the </a:t>
            </a:r>
            <a:r>
              <a:rPr lang="en-GB" dirty="0">
                <a:ea typeface="Verdana"/>
              </a:rPr>
              <a:t>programme</a:t>
            </a:r>
            <a:r>
              <a:rPr lang="en-US" dirty="0">
                <a:ea typeface="Verdana"/>
              </a:rPr>
              <a:t> over the past year. </a:t>
            </a:r>
            <a:r>
              <a:rPr lang="en-US" dirty="0" smtClean="0">
                <a:ea typeface="Verdana"/>
              </a:rPr>
              <a:t>Feedback has been positive and led to new quality </a:t>
            </a:r>
            <a:r>
              <a:rPr lang="en-US" dirty="0">
                <a:ea typeface="Verdana"/>
              </a:rPr>
              <a:t>improvement </a:t>
            </a:r>
            <a:r>
              <a:rPr lang="en-US" dirty="0" smtClean="0">
                <a:ea typeface="Verdana"/>
              </a:rPr>
              <a:t>projects being established by participants.</a:t>
            </a:r>
            <a:r>
              <a:rPr lang="en-US" dirty="0">
                <a:ea typeface="Verdana"/>
              </a:rPr>
              <a:t> </a:t>
            </a:r>
          </a:p>
          <a:p>
            <a:endParaRPr lang="en-US" dirty="0">
              <a:ea typeface="Verdana"/>
            </a:endParaRPr>
          </a:p>
          <a:p>
            <a:r>
              <a:rPr lang="en-US" b="1" dirty="0" smtClean="0">
                <a:ea typeface="Verdana"/>
              </a:rPr>
              <a:t>Established </a:t>
            </a:r>
            <a:r>
              <a:rPr lang="en-US" b="1" dirty="0">
                <a:ea typeface="Verdana"/>
              </a:rPr>
              <a:t>the Quality Together forum with the ethos of partnership across our systems</a:t>
            </a:r>
            <a:r>
              <a:rPr lang="en-US" dirty="0">
                <a:ea typeface="Verdana"/>
              </a:rPr>
              <a:t> </a:t>
            </a:r>
            <a:r>
              <a:rPr lang="en-US" dirty="0" smtClean="0">
                <a:ea typeface="Verdana"/>
              </a:rPr>
              <a:t>to achieve quality </a:t>
            </a:r>
            <a:r>
              <a:rPr lang="en-US" dirty="0">
                <a:ea typeface="Verdana"/>
              </a:rPr>
              <a:t>assurance </a:t>
            </a:r>
            <a:r>
              <a:rPr lang="en-US" dirty="0" smtClean="0">
                <a:ea typeface="Verdana"/>
              </a:rPr>
              <a:t>in collaboration with partners. Areas </a:t>
            </a:r>
            <a:r>
              <a:rPr lang="en-US" dirty="0">
                <a:ea typeface="Verdana"/>
              </a:rPr>
              <a:t>of </a:t>
            </a:r>
            <a:r>
              <a:rPr lang="en-US" dirty="0" smtClean="0">
                <a:ea typeface="Verdana"/>
              </a:rPr>
              <a:t>focus are now informing continuous </a:t>
            </a:r>
            <a:r>
              <a:rPr lang="en-US" dirty="0">
                <a:ea typeface="Verdana"/>
              </a:rPr>
              <a:t>improvement </a:t>
            </a:r>
            <a:r>
              <a:rPr lang="en-US" dirty="0" err="1" smtClean="0">
                <a:ea typeface="Verdana"/>
              </a:rPr>
              <a:t>programmes</a:t>
            </a:r>
            <a:r>
              <a:rPr lang="en-US" dirty="0" smtClean="0">
                <a:ea typeface="Verdana"/>
              </a:rPr>
              <a:t> in </a:t>
            </a:r>
            <a:r>
              <a:rPr lang="en-US" dirty="0">
                <a:ea typeface="Verdana"/>
              </a:rPr>
              <a:t>2024/25. </a:t>
            </a:r>
          </a:p>
          <a:p>
            <a:endParaRPr lang="en-US" sz="1100" b="1" dirty="0">
              <a:ea typeface="Verdana"/>
            </a:endParaRPr>
          </a:p>
        </p:txBody>
      </p:sp>
      <p:sp>
        <p:nvSpPr>
          <p:cNvPr id="8" name="Title 1"/>
          <p:cNvSpPr>
            <a:spLocks noGrp="1"/>
          </p:cNvSpPr>
          <p:nvPr>
            <p:ph type="title"/>
          </p:nvPr>
        </p:nvSpPr>
        <p:spPr>
          <a:xfrm>
            <a:off x="690422" y="807926"/>
            <a:ext cx="11207362" cy="544211"/>
          </a:xfrm>
        </p:spPr>
        <p:txBody>
          <a:bodyPr/>
          <a:lstStyle/>
          <a:p>
            <a:r>
              <a:rPr lang="en-GB" sz="3800" dirty="0">
                <a:latin typeface="Impact"/>
              </a:rPr>
              <a:t>Culture of Safety  </a:t>
            </a:r>
            <a:endParaRPr lang="en-GB" sz="3800" dirty="0"/>
          </a:p>
        </p:txBody>
      </p:sp>
    </p:spTree>
    <p:extLst>
      <p:ext uri="{BB962C8B-B14F-4D97-AF65-F5344CB8AC3E}">
        <p14:creationId xmlns:p14="http://schemas.microsoft.com/office/powerpoint/2010/main" val="398446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1670858321"/>
              </p:ext>
            </p:extLst>
          </p:nvPr>
        </p:nvGraphicFramePr>
        <p:xfrm>
          <a:off x="304799" y="707136"/>
          <a:ext cx="11643360" cy="5766816"/>
        </p:xfrm>
        <a:graphic>
          <a:graphicData uri="http://schemas.openxmlformats.org/drawingml/2006/table">
            <a:tbl>
              <a:tblPr firstRow="1" bandRow="1">
                <a:tableStyleId>{5C22544A-7EE6-4342-B048-85BDC9FD1C3A}</a:tableStyleId>
              </a:tblPr>
              <a:tblGrid>
                <a:gridCol w="3881120">
                  <a:extLst>
                    <a:ext uri="{9D8B030D-6E8A-4147-A177-3AD203B41FA5}">
                      <a16:colId xmlns:a16="http://schemas.microsoft.com/office/drawing/2014/main" val="717491203"/>
                    </a:ext>
                  </a:extLst>
                </a:gridCol>
                <a:gridCol w="3881120">
                  <a:extLst>
                    <a:ext uri="{9D8B030D-6E8A-4147-A177-3AD203B41FA5}">
                      <a16:colId xmlns:a16="http://schemas.microsoft.com/office/drawing/2014/main" val="2614893592"/>
                    </a:ext>
                  </a:extLst>
                </a:gridCol>
                <a:gridCol w="3881120">
                  <a:extLst>
                    <a:ext uri="{9D8B030D-6E8A-4147-A177-3AD203B41FA5}">
                      <a16:colId xmlns:a16="http://schemas.microsoft.com/office/drawing/2014/main" val="2388979003"/>
                    </a:ext>
                  </a:extLst>
                </a:gridCol>
              </a:tblGrid>
              <a:tr h="5766816">
                <a:tc>
                  <a:txBody>
                    <a:bodyPr/>
                    <a:lstStyle/>
                    <a:p>
                      <a:endParaRPr lang="en-GB" dirty="0"/>
                    </a:p>
                  </a:txBody>
                  <a:tcPr>
                    <a:solidFill>
                      <a:srgbClr val="AEE4FF"/>
                    </a:solidFill>
                  </a:tcPr>
                </a:tc>
                <a:tc>
                  <a:txBody>
                    <a:bodyPr/>
                    <a:lstStyle/>
                    <a:p>
                      <a:endParaRPr lang="en-GB" dirty="0"/>
                    </a:p>
                  </a:txBody>
                  <a:tcPr>
                    <a:solidFill>
                      <a:srgbClr val="AEE4FF">
                        <a:alpha val="50196"/>
                      </a:srgbClr>
                    </a:solidFill>
                  </a:tcPr>
                </a:tc>
                <a:tc>
                  <a:txBody>
                    <a:bodyPr/>
                    <a:lstStyle/>
                    <a:p>
                      <a:endParaRPr lang="en-GB" dirty="0"/>
                    </a:p>
                  </a:txBody>
                  <a:tcPr>
                    <a:solidFill>
                      <a:srgbClr val="FFFFFF"/>
                    </a:solidFill>
                  </a:tcPr>
                </a:tc>
                <a:extLst>
                  <a:ext uri="{0D108BD9-81ED-4DB2-BD59-A6C34878D82A}">
                    <a16:rowId xmlns:a16="http://schemas.microsoft.com/office/drawing/2014/main" val="452759612"/>
                  </a:ext>
                </a:extLst>
              </a:tr>
            </a:tbl>
          </a:graphicData>
        </a:graphic>
      </p:graphicFrame>
      <p:pic>
        <p:nvPicPr>
          <p:cNvPr id="11" name="Graphic 4" descr="Shield Tick with solid fill">
            <a:extLst>
              <a:ext uri="{FF2B5EF4-FFF2-40B4-BE49-F238E27FC236}">
                <a16:creationId xmlns:a16="http://schemas.microsoft.com/office/drawing/2014/main" id="{EB9E89B3-1990-142D-81BF-1D7C019A7D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3042" y="1809537"/>
            <a:ext cx="1395676" cy="1395676"/>
          </a:xfrm>
          <a:prstGeom prst="rect">
            <a:avLst/>
          </a:prstGeom>
        </p:spPr>
      </p:pic>
      <p:sp>
        <p:nvSpPr>
          <p:cNvPr id="19" name="Title 1"/>
          <p:cNvSpPr>
            <a:spLocks noGrp="1"/>
          </p:cNvSpPr>
          <p:nvPr>
            <p:ph type="title"/>
          </p:nvPr>
        </p:nvSpPr>
        <p:spPr>
          <a:xfrm>
            <a:off x="431917" y="980303"/>
            <a:ext cx="3606684" cy="2018271"/>
          </a:xfrm>
        </p:spPr>
        <p:txBody>
          <a:bodyPr/>
          <a:lstStyle/>
          <a:p>
            <a:r>
              <a:rPr lang="en-GB" sz="3800" dirty="0" smtClean="0"/>
              <a:t>DATA-INFORMED STRATEGY</a:t>
            </a:r>
            <a:endParaRPr lang="en-GB" sz="3800" dirty="0"/>
          </a:p>
        </p:txBody>
      </p:sp>
      <p:sp>
        <p:nvSpPr>
          <p:cNvPr id="20" name="Text Placeholder 3">
            <a:extLst>
              <a:ext uri="{FF2B5EF4-FFF2-40B4-BE49-F238E27FC236}">
                <a16:creationId xmlns:a16="http://schemas.microsoft.com/office/drawing/2014/main" id="{EE7BEDF1-1D1B-84FB-E9B4-2D1C15C47298}"/>
              </a:ext>
            </a:extLst>
          </p:cNvPr>
          <p:cNvSpPr>
            <a:spLocks noGrp="1"/>
          </p:cNvSpPr>
          <p:nvPr>
            <p:ph type="body" sz="half" idx="4294967295"/>
          </p:nvPr>
        </p:nvSpPr>
        <p:spPr>
          <a:xfrm>
            <a:off x="552450" y="3444114"/>
            <a:ext cx="3482831" cy="1156461"/>
          </a:xfrm>
          <a:prstGeom prst="rect">
            <a:avLst/>
          </a:prstGeom>
        </p:spPr>
        <p:txBody>
          <a:bodyPr vert="horz" lIns="91440" tIns="45720" rIns="91440" bIns="45720" rtlCol="0" anchor="t">
            <a:noAutofit/>
          </a:bodyPr>
          <a:lstStyle/>
          <a:p>
            <a:r>
              <a:rPr lang="en-GB" sz="2000" i="0" smtClean="0">
                <a:solidFill>
                  <a:schemeClr val="tx1"/>
                </a:solidFill>
                <a:latin typeface="Verdana"/>
                <a:ea typeface="Verdana"/>
              </a:rPr>
              <a:t>Making the best use of data to inform decision making, oversight and continuous improvement</a:t>
            </a:r>
            <a:endParaRPr lang="en-US" dirty="0"/>
          </a:p>
        </p:txBody>
      </p:sp>
      <p:pic>
        <p:nvPicPr>
          <p:cNvPr id="21" name="Graphic 12" descr="Statistics with solid fill">
            <a:extLst>
              <a:ext uri="{FF2B5EF4-FFF2-40B4-BE49-F238E27FC236}">
                <a16:creationId xmlns:a16="http://schemas.microsoft.com/office/drawing/2014/main" id="{189CA49A-18D2-678F-E061-E8227AF827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5665" y="1709651"/>
            <a:ext cx="1541262" cy="1541262"/>
          </a:xfrm>
          <a:prstGeom prst="rect">
            <a:avLst/>
          </a:prstGeom>
        </p:spPr>
      </p:pic>
      <p:sp>
        <p:nvSpPr>
          <p:cNvPr id="22" name="Content Placeholder 4">
            <a:extLst>
              <a:ext uri="{FF2B5EF4-FFF2-40B4-BE49-F238E27FC236}">
                <a16:creationId xmlns:a16="http://schemas.microsoft.com/office/drawing/2014/main" id="{08FEC2E2-EA3A-EAB9-32D1-53BE5A790067}"/>
              </a:ext>
            </a:extLst>
          </p:cNvPr>
          <p:cNvSpPr txBox="1">
            <a:spLocks/>
          </p:cNvSpPr>
          <p:nvPr/>
        </p:nvSpPr>
        <p:spPr>
          <a:xfrm>
            <a:off x="4316156" y="922638"/>
            <a:ext cx="3699260" cy="538711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smtClean="0">
                <a:solidFill>
                  <a:srgbClr val="005EB8"/>
                </a:solidFill>
                <a:latin typeface="+mj-lt"/>
                <a:ea typeface="Verdana"/>
              </a:rPr>
              <a:t>Priority initiatives </a:t>
            </a:r>
          </a:p>
          <a:p>
            <a:pPr marL="233680" indent="-233680">
              <a:lnSpc>
                <a:spcPct val="100000"/>
              </a:lnSpc>
            </a:pPr>
            <a:r>
              <a:rPr lang="en-GB" dirty="0" smtClean="0">
                <a:latin typeface="Verdana"/>
                <a:ea typeface="Verdana"/>
              </a:rPr>
              <a:t>Review our Business Intelligence capability and develop a new future-state model</a:t>
            </a:r>
          </a:p>
          <a:p>
            <a:pPr marL="233680" indent="-233680">
              <a:lnSpc>
                <a:spcPct val="100000"/>
              </a:lnSpc>
            </a:pPr>
            <a:r>
              <a:rPr lang="en-GB" dirty="0" smtClean="0">
                <a:latin typeface="Verdana"/>
                <a:ea typeface="Verdana"/>
              </a:rPr>
              <a:t>Continue to develop the data that is collected and turn our data into insight to improve the quality of prioritisation and decision making</a:t>
            </a:r>
          </a:p>
          <a:p>
            <a:pPr marL="233680" indent="-233680">
              <a:lnSpc>
                <a:spcPct val="100000"/>
              </a:lnSpc>
            </a:pPr>
            <a:r>
              <a:rPr lang="en-GB" dirty="0" smtClean="0">
                <a:latin typeface="Verdana"/>
                <a:ea typeface="Verdana"/>
              </a:rPr>
              <a:t>Embedding use of Safety Dashboard data from ward to board, ensuring robust communication with and understanding of staff across the organisation</a:t>
            </a:r>
          </a:p>
          <a:p>
            <a:pPr marL="233680" indent="-233680">
              <a:lnSpc>
                <a:spcPct val="100000"/>
              </a:lnSpc>
            </a:pPr>
            <a:r>
              <a:rPr lang="en-GB" dirty="0" smtClean="0">
                <a:latin typeface="Verdana"/>
                <a:ea typeface="Verdana"/>
              </a:rPr>
              <a:t>Development of ward-level quality assurance framework that provides oversight and evidence on safety of care</a:t>
            </a:r>
            <a:endParaRPr lang="en-GB" dirty="0">
              <a:latin typeface="Verdana"/>
              <a:ea typeface="Verdana"/>
            </a:endParaRPr>
          </a:p>
        </p:txBody>
      </p:sp>
      <p:sp>
        <p:nvSpPr>
          <p:cNvPr id="23" name="Content Placeholder 4">
            <a:extLst>
              <a:ext uri="{FF2B5EF4-FFF2-40B4-BE49-F238E27FC236}">
                <a16:creationId xmlns:a16="http://schemas.microsoft.com/office/drawing/2014/main" id="{08FEC2E2-EA3A-EAB9-32D1-53BE5A790067}"/>
              </a:ext>
            </a:extLst>
          </p:cNvPr>
          <p:cNvSpPr txBox="1">
            <a:spLocks/>
          </p:cNvSpPr>
          <p:nvPr/>
        </p:nvSpPr>
        <p:spPr>
          <a:xfrm>
            <a:off x="8217574" y="922638"/>
            <a:ext cx="3699260" cy="538711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dirty="0" smtClean="0">
                <a:solidFill>
                  <a:srgbClr val="005EB8"/>
                </a:solidFill>
                <a:latin typeface="+mj-lt"/>
                <a:ea typeface="Verdana"/>
              </a:rPr>
              <a:t>Highlights</a:t>
            </a:r>
            <a:endParaRPr lang="en-US" sz="2200" dirty="0" smtClean="0"/>
          </a:p>
          <a:p>
            <a:pPr marL="233680" indent="-233680">
              <a:lnSpc>
                <a:spcPct val="100000"/>
              </a:lnSpc>
            </a:pPr>
            <a:r>
              <a:rPr lang="en-GB" sz="1500" b="1" dirty="0" smtClean="0">
                <a:latin typeface="Verdana"/>
                <a:ea typeface="Verdana"/>
              </a:rPr>
              <a:t>Agreed the Trust’s data strategy with a five-year plan to level up data intelligence capability</a:t>
            </a:r>
            <a:r>
              <a:rPr lang="en-GB" sz="1500" dirty="0" smtClean="0">
                <a:latin typeface="Verdana"/>
                <a:ea typeface="Verdana"/>
              </a:rPr>
              <a:t>, quality and maturity via a Microsoft Cloud data platform</a:t>
            </a:r>
          </a:p>
          <a:p>
            <a:pPr marL="233680" indent="-233680">
              <a:lnSpc>
                <a:spcPct val="100000"/>
              </a:lnSpc>
            </a:pPr>
            <a:r>
              <a:rPr lang="en-GB" sz="1500" b="1" dirty="0" smtClean="0">
                <a:latin typeface="Verdana"/>
                <a:ea typeface="Verdana"/>
              </a:rPr>
              <a:t>Developed a target operating model for business intelligence and data analytics</a:t>
            </a:r>
            <a:r>
              <a:rPr lang="en-GB" sz="1500" dirty="0" smtClean="0">
                <a:latin typeface="Verdana"/>
                <a:ea typeface="Verdana"/>
              </a:rPr>
              <a:t>, laying the foundation for using data to drive quality and capability</a:t>
            </a:r>
          </a:p>
          <a:p>
            <a:pPr marL="233680" indent="-233680">
              <a:lnSpc>
                <a:spcPct val="100000"/>
              </a:lnSpc>
            </a:pPr>
            <a:r>
              <a:rPr lang="en-GB" sz="1500" b="1" dirty="0" smtClean="0">
                <a:latin typeface="Verdana"/>
                <a:ea typeface="Verdana"/>
              </a:rPr>
              <a:t>Developed a new data quality assurance framework </a:t>
            </a:r>
            <a:r>
              <a:rPr lang="en-GB" sz="1500" dirty="0" smtClean="0">
                <a:latin typeface="Verdana"/>
                <a:ea typeface="Verdana"/>
              </a:rPr>
              <a:t>to improve data quality and availability to inform clinical and corporate services</a:t>
            </a:r>
          </a:p>
          <a:p>
            <a:pPr marL="233680" indent="-233680">
              <a:lnSpc>
                <a:spcPct val="100000"/>
              </a:lnSpc>
            </a:pPr>
            <a:r>
              <a:rPr lang="en-GB" sz="1500" b="1" dirty="0" smtClean="0">
                <a:latin typeface="Verdana"/>
                <a:ea typeface="Verdana"/>
              </a:rPr>
              <a:t>Launched a managers’ insight dashboard to inform delivery of safe care </a:t>
            </a:r>
            <a:r>
              <a:rPr lang="en-GB" sz="1500" dirty="0" smtClean="0">
                <a:latin typeface="Verdana"/>
                <a:ea typeface="Verdana"/>
              </a:rPr>
              <a:t>and quality improvement</a:t>
            </a:r>
          </a:p>
          <a:p>
            <a:pPr marL="233680" indent="-233680">
              <a:lnSpc>
                <a:spcPct val="100000"/>
              </a:lnSpc>
            </a:pPr>
            <a:r>
              <a:rPr lang="en-GB" sz="1500" b="1" dirty="0" smtClean="0">
                <a:latin typeface="Verdana"/>
                <a:ea typeface="Verdana"/>
              </a:rPr>
              <a:t>Put in place new quality assurance framework </a:t>
            </a:r>
            <a:r>
              <a:rPr lang="en-GB" sz="1500" dirty="0" smtClean="0">
                <a:latin typeface="Verdana"/>
                <a:ea typeface="Verdana"/>
              </a:rPr>
              <a:t>to support the Quality of Care framework</a:t>
            </a:r>
          </a:p>
          <a:p>
            <a:pPr marL="233680" indent="-233680">
              <a:lnSpc>
                <a:spcPct val="100000"/>
              </a:lnSpc>
            </a:pPr>
            <a:r>
              <a:rPr lang="en-GB" sz="1500" dirty="0" smtClean="0">
                <a:latin typeface="Verdana"/>
                <a:ea typeface="Verdana"/>
              </a:rPr>
              <a:t>Continued roll out and increased utilisation of </a:t>
            </a:r>
            <a:r>
              <a:rPr lang="en-GB" sz="1500" b="1" dirty="0" smtClean="0">
                <a:latin typeface="Verdana"/>
                <a:ea typeface="Verdana"/>
              </a:rPr>
              <a:t>patient safety dashboard</a:t>
            </a:r>
          </a:p>
          <a:p>
            <a:pPr marL="233680" indent="-233680">
              <a:lnSpc>
                <a:spcPct val="100000"/>
              </a:lnSpc>
            </a:pPr>
            <a:endParaRPr lang="en-GB" dirty="0" smtClean="0">
              <a:latin typeface="Verdana"/>
              <a:ea typeface="Verdana"/>
            </a:endParaRPr>
          </a:p>
          <a:p>
            <a:pPr marL="233680" indent="-233680">
              <a:lnSpc>
                <a:spcPct val="100000"/>
              </a:lnSpc>
            </a:pPr>
            <a:endParaRPr lang="en-GB" dirty="0">
              <a:latin typeface="Verdana"/>
              <a:ea typeface="Verdana"/>
            </a:endParaRPr>
          </a:p>
        </p:txBody>
      </p:sp>
    </p:spTree>
    <p:extLst>
      <p:ext uri="{BB962C8B-B14F-4D97-AF65-F5344CB8AC3E}">
        <p14:creationId xmlns:p14="http://schemas.microsoft.com/office/powerpoint/2010/main" val="85412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45146" y="745098"/>
            <a:ext cx="10977511" cy="651073"/>
          </a:xfrm>
        </p:spPr>
        <p:txBody>
          <a:bodyPr vert="horz" lIns="91440" tIns="45720" rIns="91440" bIns="45720" rtlCol="0" anchor="t">
            <a:normAutofit/>
          </a:bodyPr>
          <a:lstStyle/>
          <a:p>
            <a:pPr>
              <a:buNone/>
            </a:pPr>
            <a:r>
              <a:rPr lang="en-GB" sz="3800" dirty="0">
                <a:solidFill>
                  <a:srgbClr val="005EB8"/>
                </a:solidFill>
                <a:latin typeface="+mj-lt"/>
                <a:ea typeface="Verdana"/>
              </a:rPr>
              <a:t>Data-informed strategy - highlights</a:t>
            </a:r>
          </a:p>
          <a:p>
            <a:pPr>
              <a:buNone/>
            </a:pPr>
            <a:endParaRPr lang="en-GB" sz="3600" dirty="0">
              <a:solidFill>
                <a:srgbClr val="005EB8"/>
              </a:solidFill>
              <a:latin typeface="+mj-lt"/>
              <a:ea typeface="Verdana"/>
            </a:endParaRPr>
          </a:p>
          <a:p>
            <a:pPr>
              <a:buNone/>
            </a:pPr>
            <a:endParaRPr lang="en-GB" sz="3600" dirty="0">
              <a:solidFill>
                <a:srgbClr val="005EB8"/>
              </a:solidFill>
              <a:latin typeface="+mj-lt"/>
              <a:ea typeface="Verdana"/>
            </a:endParaRPr>
          </a:p>
          <a:p>
            <a:pPr marL="0" indent="0">
              <a:buNone/>
            </a:pPr>
            <a:endParaRPr lang="en-GB" sz="3600" dirty="0">
              <a:solidFill>
                <a:srgbClr val="005EB8"/>
              </a:solidFill>
              <a:latin typeface="+mj-lt"/>
              <a:ea typeface="Verdana"/>
            </a:endParaRPr>
          </a:p>
        </p:txBody>
      </p:sp>
      <p:sp>
        <p:nvSpPr>
          <p:cNvPr id="3" name="Rectangle 2">
            <a:extLst>
              <a:ext uri="{FF2B5EF4-FFF2-40B4-BE49-F238E27FC236}">
                <a16:creationId xmlns:a16="http://schemas.microsoft.com/office/drawing/2014/main" id="{4A208413-3124-E987-C3B5-90265616ED56}"/>
              </a:ext>
            </a:extLst>
          </p:cNvPr>
          <p:cNvSpPr/>
          <p:nvPr/>
        </p:nvSpPr>
        <p:spPr>
          <a:xfrm>
            <a:off x="3583064" y="1341728"/>
            <a:ext cx="2736000" cy="5108400"/>
          </a:xfrm>
          <a:prstGeom prst="rect">
            <a:avLst/>
          </a:prstGeom>
          <a:solidFill>
            <a:srgbClr val="9F64FF"/>
          </a:solidFill>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pPr>
            <a:r>
              <a:rPr lang="en-GB" sz="1100" b="1" dirty="0">
                <a:solidFill>
                  <a:schemeClr val="bg1"/>
                </a:solidFill>
                <a:ea typeface="Verdana"/>
              </a:rPr>
              <a:t>Continue to develop the data that is collected and turn our data into insight to improve the quality of prioritisation and decision making</a:t>
            </a:r>
          </a:p>
          <a:p>
            <a:pPr marL="171450" indent="-171450">
              <a:lnSpc>
                <a:spcPct val="100000"/>
              </a:lnSpc>
              <a:buFont typeface="Arial" panose="020B0604020202020204" pitchFamily="34" charset="0"/>
              <a:buChar char="•"/>
            </a:pPr>
            <a:r>
              <a:rPr lang="en-GB" sz="1100" dirty="0">
                <a:solidFill>
                  <a:schemeClr val="bg1"/>
                </a:solidFill>
                <a:ea typeface="Verdana"/>
              </a:rPr>
              <a:t>Launched monthly integrated performance report on Power BI with safety KPIs part of the Quality domain. Trends reviewed monthly through care unit </a:t>
            </a:r>
            <a:r>
              <a:rPr lang="en-GB" sz="1100" dirty="0" smtClean="0">
                <a:solidFill>
                  <a:schemeClr val="bg1"/>
                </a:solidFill>
                <a:ea typeface="Verdana"/>
              </a:rPr>
              <a:t>governance</a:t>
            </a:r>
            <a:r>
              <a:rPr lang="en-GB" sz="1100" dirty="0">
                <a:solidFill>
                  <a:schemeClr val="bg1"/>
                </a:solidFill>
                <a:ea typeface="Verdana"/>
              </a:rPr>
              <a:t>, Accountability Framework and Executive and Board Quality Governance structures</a:t>
            </a:r>
          </a:p>
          <a:p>
            <a:pPr marL="171450" indent="-171450">
              <a:lnSpc>
                <a:spcPct val="100000"/>
              </a:lnSpc>
              <a:buFont typeface="Arial" panose="020B0604020202020204" pitchFamily="34" charset="0"/>
              <a:buChar char="•"/>
            </a:pPr>
            <a:r>
              <a:rPr lang="en-GB" sz="1100" dirty="0">
                <a:solidFill>
                  <a:schemeClr val="bg1"/>
                </a:solidFill>
                <a:ea typeface="Verdana"/>
              </a:rPr>
              <a:t>Developed safety dashboard and managers’ insight reports</a:t>
            </a:r>
          </a:p>
          <a:p>
            <a:pPr marL="171450" indent="-171450">
              <a:lnSpc>
                <a:spcPct val="100000"/>
              </a:lnSpc>
              <a:buFont typeface="Arial" panose="020B0604020202020204" pitchFamily="34" charset="0"/>
              <a:buChar char="•"/>
            </a:pPr>
            <a:r>
              <a:rPr lang="en-GB" sz="1100" dirty="0">
                <a:solidFill>
                  <a:schemeClr val="bg1"/>
                </a:solidFill>
                <a:ea typeface="Verdana"/>
              </a:rPr>
              <a:t>Working on triangulation of different sources of safety data to ensure monthly scrutiny of trends, learning and oversight of actions to embed this in maturing Quality Governance structures</a:t>
            </a:r>
          </a:p>
          <a:p>
            <a:pPr marL="171450" indent="-171450">
              <a:lnSpc>
                <a:spcPct val="100000"/>
              </a:lnSpc>
              <a:buFont typeface="Arial" panose="020B0604020202020204" pitchFamily="34" charset="0"/>
              <a:buChar char="•"/>
            </a:pPr>
            <a:r>
              <a:rPr lang="en-GB" sz="1100" dirty="0">
                <a:solidFill>
                  <a:schemeClr val="bg1"/>
                </a:solidFill>
                <a:ea typeface="Verdana"/>
              </a:rPr>
              <a:t>In the second half of 2023, we saw a positive increase in reported incidents (64 in July to 71 in December) which we see as more valuable opportunities to analyse what happened and improve ways of working to avoid </a:t>
            </a:r>
            <a:r>
              <a:rPr lang="en-GB" sz="1100" dirty="0" smtClean="0">
                <a:solidFill>
                  <a:schemeClr val="bg1"/>
                </a:solidFill>
                <a:ea typeface="Verdana"/>
              </a:rPr>
              <a:t>reoccurrence</a:t>
            </a:r>
            <a:endParaRPr lang="en-GB" sz="1100" b="1" dirty="0">
              <a:ea typeface="Verdana"/>
            </a:endParaRPr>
          </a:p>
        </p:txBody>
      </p:sp>
      <p:sp>
        <p:nvSpPr>
          <p:cNvPr id="5" name="Rectangle 4">
            <a:extLst>
              <a:ext uri="{FF2B5EF4-FFF2-40B4-BE49-F238E27FC236}">
                <a16:creationId xmlns:a16="http://schemas.microsoft.com/office/drawing/2014/main" id="{5B966A1D-5D60-FABF-7687-0E9F71FC80BC}"/>
              </a:ext>
            </a:extLst>
          </p:cNvPr>
          <p:cNvSpPr/>
          <p:nvPr/>
        </p:nvSpPr>
        <p:spPr>
          <a:xfrm>
            <a:off x="771017" y="1342224"/>
            <a:ext cx="2736000" cy="5108400"/>
          </a:xfrm>
          <a:prstGeom prst="rect">
            <a:avLst/>
          </a:prstGeom>
          <a:solidFill>
            <a:srgbClr val="3BB8D5"/>
          </a:solidFill>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00000"/>
              </a:lnSpc>
            </a:pPr>
            <a:r>
              <a:rPr lang="en-GB" sz="1100" b="1" dirty="0">
                <a:solidFill>
                  <a:schemeClr val="bg1"/>
                </a:solidFill>
                <a:ea typeface="Verdana"/>
              </a:rPr>
              <a:t>Review our Business Intelligence capability and develop a new future-state model</a:t>
            </a:r>
          </a:p>
          <a:p>
            <a:pPr marL="171450" indent="-171450">
              <a:lnSpc>
                <a:spcPct val="100000"/>
              </a:lnSpc>
              <a:buFont typeface="Arial" panose="020B0604020202020204" pitchFamily="34" charset="0"/>
              <a:buChar char="•"/>
            </a:pPr>
            <a:r>
              <a:rPr lang="en-GB" sz="1100" dirty="0">
                <a:solidFill>
                  <a:schemeClr val="bg1"/>
                </a:solidFill>
                <a:ea typeface="Verdana"/>
              </a:rPr>
              <a:t>Board approved data strategy setting out vision of EPUT as a data insight driven organisation with a 5 year plan to level up data intelligence capability, quality and maturity</a:t>
            </a:r>
          </a:p>
          <a:p>
            <a:pPr marL="171450" indent="-171450">
              <a:lnSpc>
                <a:spcPct val="100000"/>
              </a:lnSpc>
              <a:buFont typeface="Arial" panose="020B0604020202020204" pitchFamily="34" charset="0"/>
              <a:buChar char="•"/>
            </a:pPr>
            <a:r>
              <a:rPr lang="en-GB" sz="1100" dirty="0">
                <a:solidFill>
                  <a:schemeClr val="bg1"/>
                </a:solidFill>
                <a:ea typeface="Verdana"/>
              </a:rPr>
              <a:t>New Microsoft Cloud hosted data platform as single source of truth for data intelligence, leading to automation of self-serve, data driven decision making</a:t>
            </a:r>
          </a:p>
          <a:p>
            <a:pPr marL="171450" indent="-171450">
              <a:lnSpc>
                <a:spcPct val="100000"/>
              </a:lnSpc>
              <a:buFont typeface="Arial" panose="020B0604020202020204" pitchFamily="34" charset="0"/>
              <a:buChar char="•"/>
            </a:pPr>
            <a:r>
              <a:rPr lang="en-GB" sz="1100" dirty="0">
                <a:solidFill>
                  <a:schemeClr val="bg1"/>
                </a:solidFill>
                <a:ea typeface="Verdana"/>
              </a:rPr>
              <a:t>Significantly progressed new target operating model for business intelligence and analytics to modernise data analytics to drive efficiencies and new capabilities</a:t>
            </a:r>
          </a:p>
          <a:p>
            <a:pPr marL="171450" indent="-171450">
              <a:lnSpc>
                <a:spcPct val="100000"/>
              </a:lnSpc>
              <a:buFont typeface="Arial" panose="020B0604020202020204" pitchFamily="34" charset="0"/>
              <a:buChar char="•"/>
            </a:pPr>
            <a:r>
              <a:rPr lang="en-GB" sz="1100" dirty="0">
                <a:solidFill>
                  <a:schemeClr val="bg1"/>
                </a:solidFill>
                <a:ea typeface="Verdana"/>
              </a:rPr>
              <a:t>New data quality assurance framework based on best practice from national guidance to support improved data quality and availability</a:t>
            </a:r>
          </a:p>
          <a:p>
            <a:pPr marL="171450" indent="-171450">
              <a:lnSpc>
                <a:spcPct val="100000"/>
              </a:lnSpc>
              <a:buFont typeface="Arial" panose="020B0604020202020204" pitchFamily="34" charset="0"/>
              <a:buChar char="•"/>
            </a:pPr>
            <a:r>
              <a:rPr lang="en-GB" sz="1100" dirty="0">
                <a:solidFill>
                  <a:schemeClr val="bg1"/>
                </a:solidFill>
                <a:ea typeface="Verdana"/>
              </a:rPr>
              <a:t>Continued development of Microsoft Power </a:t>
            </a:r>
            <a:r>
              <a:rPr lang="en-GB" sz="1100" dirty="0" smtClean="0">
                <a:solidFill>
                  <a:schemeClr val="bg1"/>
                </a:solidFill>
                <a:ea typeface="Verdana"/>
              </a:rPr>
              <a:t>BI</a:t>
            </a:r>
            <a:endParaRPr lang="en-GB" sz="1000" dirty="0">
              <a:ea typeface="Verdana"/>
            </a:endParaRPr>
          </a:p>
        </p:txBody>
      </p:sp>
      <p:sp>
        <p:nvSpPr>
          <p:cNvPr id="10" name="Rectangle 9">
            <a:extLst>
              <a:ext uri="{FF2B5EF4-FFF2-40B4-BE49-F238E27FC236}">
                <a16:creationId xmlns:a16="http://schemas.microsoft.com/office/drawing/2014/main" id="{514B921A-845C-BAED-D801-1A0699EE2E83}"/>
              </a:ext>
            </a:extLst>
          </p:cNvPr>
          <p:cNvSpPr/>
          <p:nvPr/>
        </p:nvSpPr>
        <p:spPr>
          <a:xfrm>
            <a:off x="6386508" y="1342481"/>
            <a:ext cx="2736000" cy="5108400"/>
          </a:xfrm>
          <a:prstGeom prst="rect">
            <a:avLst/>
          </a:prstGeom>
          <a:solidFill>
            <a:srgbClr val="AEE4FF"/>
          </a:solidFill>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pPr>
              <a:lnSpc>
                <a:spcPct val="100000"/>
              </a:lnSpc>
            </a:pPr>
            <a:r>
              <a:rPr lang="en-GB" sz="1000" b="1" dirty="0">
                <a:ea typeface="Verdana"/>
              </a:rPr>
              <a:t>Embedding use of Safety Dashboard data from ward to board, ensuring robust communication with and understanding of staff across the organisation</a:t>
            </a:r>
          </a:p>
          <a:p>
            <a:pPr marL="171450" indent="-171450">
              <a:buFont typeface="Arial" panose="020B0604020202020204" pitchFamily="34" charset="0"/>
              <a:buChar char="•"/>
            </a:pPr>
            <a:r>
              <a:rPr lang="en-GB" sz="1000" dirty="0">
                <a:ea typeface="Verdana"/>
              </a:rPr>
              <a:t>Over the past year, we have witnessed a significant surge in the utilisation of the Patient Safety Dashboard. The number of users has grown from 77 to 220, reflecting increasing value and demand for the tool. </a:t>
            </a:r>
          </a:p>
          <a:p>
            <a:pPr marL="171450" indent="-171450">
              <a:lnSpc>
                <a:spcPct val="100000"/>
              </a:lnSpc>
              <a:buFont typeface="Arial" panose="020B0604020202020204" pitchFamily="34" charset="0"/>
              <a:buChar char="•"/>
            </a:pPr>
            <a:r>
              <a:rPr lang="en-GB" sz="1000" dirty="0">
                <a:ea typeface="Verdana"/>
              </a:rPr>
              <a:t>To further enhance the dashboard’s utility, we have recently included the Managers’ Insights report which provide tailored insights for managers across various service areas. Additional reports added include </a:t>
            </a:r>
            <a:r>
              <a:rPr lang="en-GB" sz="1000" dirty="0" err="1" smtClean="0">
                <a:ea typeface="Verdana"/>
              </a:rPr>
              <a:t>iWantGreatCare</a:t>
            </a:r>
            <a:r>
              <a:rPr lang="en-GB" sz="1000" dirty="0" smtClean="0">
                <a:ea typeface="Verdana"/>
              </a:rPr>
              <a:t> </a:t>
            </a:r>
            <a:r>
              <a:rPr lang="en-GB" sz="1000" dirty="0">
                <a:ea typeface="Verdana"/>
              </a:rPr>
              <a:t>reports</a:t>
            </a:r>
          </a:p>
          <a:p>
            <a:pPr marL="171450" indent="-171450">
              <a:lnSpc>
                <a:spcPct val="100000"/>
              </a:lnSpc>
              <a:buFont typeface="Arial" panose="020B0604020202020204" pitchFamily="34" charset="0"/>
              <a:buChar char="•"/>
            </a:pPr>
            <a:r>
              <a:rPr lang="en-GB" sz="1000" dirty="0">
                <a:ea typeface="Verdana"/>
              </a:rPr>
              <a:t>The dashboard's ability to display trends and patterns has enabled us to conduct in-depth reviews </a:t>
            </a:r>
            <a:r>
              <a:rPr lang="en-GB" sz="1000" dirty="0" smtClean="0">
                <a:ea typeface="Verdana"/>
              </a:rPr>
              <a:t>into e.g. </a:t>
            </a:r>
            <a:r>
              <a:rPr lang="en-GB" sz="1000" dirty="0" err="1" smtClean="0">
                <a:ea typeface="Verdana"/>
              </a:rPr>
              <a:t>absconscions</a:t>
            </a:r>
            <a:r>
              <a:rPr lang="en-GB" sz="1000" dirty="0" smtClean="0">
                <a:ea typeface="Verdana"/>
              </a:rPr>
              <a:t> </a:t>
            </a:r>
            <a:r>
              <a:rPr lang="en-GB" sz="1000" dirty="0">
                <a:ea typeface="Verdana"/>
              </a:rPr>
              <a:t>and </a:t>
            </a:r>
            <a:r>
              <a:rPr lang="en-GB" sz="1000" dirty="0" smtClean="0">
                <a:ea typeface="Verdana"/>
              </a:rPr>
              <a:t>sleeping </a:t>
            </a:r>
            <a:r>
              <a:rPr lang="en-GB" sz="1000" dirty="0">
                <a:ea typeface="Verdana"/>
              </a:rPr>
              <a:t>on duty, </a:t>
            </a:r>
            <a:r>
              <a:rPr lang="en-GB" sz="1000" dirty="0" smtClean="0">
                <a:ea typeface="Verdana"/>
              </a:rPr>
              <a:t>leading </a:t>
            </a:r>
            <a:r>
              <a:rPr lang="en-GB" sz="1000" dirty="0">
                <a:ea typeface="Verdana"/>
              </a:rPr>
              <a:t>to informed recommendations for service </a:t>
            </a:r>
            <a:r>
              <a:rPr lang="en-GB" sz="1000" dirty="0" smtClean="0">
                <a:ea typeface="Verdana"/>
              </a:rPr>
              <a:t>improvements</a:t>
            </a:r>
          </a:p>
          <a:p>
            <a:pPr marL="171450" indent="-171450">
              <a:lnSpc>
                <a:spcPct val="100000"/>
              </a:lnSpc>
              <a:buFont typeface="Arial" panose="020B0604020202020204" pitchFamily="34" charset="0"/>
              <a:buChar char="•"/>
            </a:pPr>
            <a:r>
              <a:rPr lang="en-GB" sz="1000" dirty="0" smtClean="0">
                <a:ea typeface="Verdana"/>
              </a:rPr>
              <a:t>This </a:t>
            </a:r>
            <a:r>
              <a:rPr lang="en-GB" sz="1000" dirty="0">
                <a:ea typeface="Verdana"/>
              </a:rPr>
              <a:t>proactive approach allows us to address issues more effectively and supports our commitment to maintaining the highest standards of patient safety and service quality</a:t>
            </a:r>
          </a:p>
        </p:txBody>
      </p:sp>
      <p:sp>
        <p:nvSpPr>
          <p:cNvPr id="13" name="Rectangle 12">
            <a:extLst>
              <a:ext uri="{FF2B5EF4-FFF2-40B4-BE49-F238E27FC236}">
                <a16:creationId xmlns:a16="http://schemas.microsoft.com/office/drawing/2014/main" id="{EE202815-AEBE-91F3-E9FF-7CED5A9E742C}"/>
              </a:ext>
            </a:extLst>
          </p:cNvPr>
          <p:cNvSpPr/>
          <p:nvPr/>
        </p:nvSpPr>
        <p:spPr>
          <a:xfrm>
            <a:off x="9199142" y="1341728"/>
            <a:ext cx="2736000" cy="5108400"/>
          </a:xfrm>
          <a:prstGeom prst="rect">
            <a:avLst/>
          </a:prstGeom>
          <a:solidFill>
            <a:srgbClr val="005EB8"/>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0000"/>
              </a:lnSpc>
            </a:pPr>
            <a:r>
              <a:rPr lang="en-GB" sz="1100" b="1" dirty="0">
                <a:solidFill>
                  <a:srgbClr val="FFFFFF"/>
                </a:solidFill>
                <a:ea typeface="Verdana"/>
              </a:rPr>
              <a:t>Development of ward-level quality assurance framework that provides oversight and evidence on safety of care</a:t>
            </a:r>
          </a:p>
          <a:p>
            <a:pPr marL="171450" indent="-171450">
              <a:lnSpc>
                <a:spcPct val="100000"/>
              </a:lnSpc>
              <a:buFont typeface="Arial" panose="020B0604020202020204" pitchFamily="34" charset="0"/>
              <a:buChar char="•"/>
            </a:pPr>
            <a:r>
              <a:rPr lang="en-GB" sz="1100" dirty="0">
                <a:solidFill>
                  <a:srgbClr val="FFFFFF"/>
                </a:solidFill>
                <a:ea typeface="Verdana"/>
              </a:rPr>
              <a:t>Developed new Quality Assurance Framework aligned to the development of the Quality of Care strategy</a:t>
            </a:r>
          </a:p>
          <a:p>
            <a:pPr marL="171450" indent="-171450">
              <a:lnSpc>
                <a:spcPct val="100000"/>
              </a:lnSpc>
              <a:buFont typeface="Arial" panose="020B0604020202020204" pitchFamily="34" charset="0"/>
              <a:buChar char="•"/>
            </a:pPr>
            <a:r>
              <a:rPr lang="en-GB" sz="1100" dirty="0">
                <a:solidFill>
                  <a:srgbClr val="FFFFFF"/>
                </a:solidFill>
                <a:ea typeface="Verdana"/>
              </a:rPr>
              <a:t>Tactical development group oversaw development of quality planning priorities, review of audit tools </a:t>
            </a:r>
            <a:r>
              <a:rPr lang="en-GB" sz="1100" dirty="0" smtClean="0">
                <a:solidFill>
                  <a:srgbClr val="FFFFFF"/>
                </a:solidFill>
                <a:ea typeface="Verdana"/>
              </a:rPr>
              <a:t>such as </a:t>
            </a:r>
            <a:r>
              <a:rPr lang="en-GB" sz="1100" dirty="0" err="1" smtClean="0">
                <a:solidFill>
                  <a:srgbClr val="FFFFFF"/>
                </a:solidFill>
                <a:ea typeface="Verdana"/>
              </a:rPr>
              <a:t>Tendable</a:t>
            </a:r>
            <a:r>
              <a:rPr lang="en-GB" sz="1100" dirty="0" smtClean="0">
                <a:solidFill>
                  <a:srgbClr val="FFFFFF"/>
                </a:solidFill>
                <a:ea typeface="Verdana"/>
              </a:rPr>
              <a:t> </a:t>
            </a:r>
            <a:r>
              <a:rPr lang="en-GB" sz="1100" dirty="0">
                <a:solidFill>
                  <a:srgbClr val="FFFFFF"/>
                </a:solidFill>
                <a:ea typeface="Verdana"/>
              </a:rPr>
              <a:t>and data to support controls</a:t>
            </a:r>
          </a:p>
          <a:p>
            <a:pPr marL="171450" indent="-171450">
              <a:lnSpc>
                <a:spcPct val="100000"/>
              </a:lnSpc>
              <a:buFont typeface="Arial" panose="020B0604020202020204" pitchFamily="34" charset="0"/>
              <a:buChar char="•"/>
            </a:pPr>
            <a:r>
              <a:rPr lang="en-GB" sz="1100" dirty="0">
                <a:solidFill>
                  <a:srgbClr val="FFFFFF"/>
                </a:solidFill>
                <a:ea typeface="Verdana"/>
              </a:rPr>
              <a:t>Developed new assurance visit </a:t>
            </a:r>
            <a:r>
              <a:rPr lang="en-GB" sz="1100" dirty="0" smtClean="0">
                <a:solidFill>
                  <a:srgbClr val="FFFFFF"/>
                </a:solidFill>
                <a:ea typeface="Verdana"/>
              </a:rPr>
              <a:t>methodology</a:t>
            </a:r>
          </a:p>
          <a:p>
            <a:pPr marL="171450" indent="-171450">
              <a:lnSpc>
                <a:spcPct val="100000"/>
              </a:lnSpc>
              <a:buFont typeface="Arial" panose="020B0604020202020204" pitchFamily="34" charset="0"/>
              <a:buChar char="•"/>
            </a:pPr>
            <a:endParaRPr lang="en-GB" sz="1100" dirty="0">
              <a:solidFill>
                <a:srgbClr val="FFFFFF"/>
              </a:solidFill>
              <a:ea typeface="Verdana"/>
            </a:endParaRPr>
          </a:p>
          <a:p>
            <a:pPr marL="171450" indent="-171450">
              <a:lnSpc>
                <a:spcPct val="100000"/>
              </a:lnSpc>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a:p>
            <a:pPr marL="171450" indent="-171450">
              <a:buFont typeface="Arial" panose="020B0604020202020204" pitchFamily="34" charset="0"/>
              <a:buChar char="•"/>
            </a:pPr>
            <a:endParaRPr lang="en-GB" sz="1100" dirty="0">
              <a:ea typeface="Verdana"/>
            </a:endParaRPr>
          </a:p>
        </p:txBody>
      </p:sp>
    </p:spTree>
    <p:extLst>
      <p:ext uri="{BB962C8B-B14F-4D97-AF65-F5344CB8AC3E}">
        <p14:creationId xmlns:p14="http://schemas.microsoft.com/office/powerpoint/2010/main" val="11076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7C9CE5-37EF-7360-238B-1E4242667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33" y="1269091"/>
            <a:ext cx="8458092" cy="4893006"/>
          </a:xfrm>
          <a:prstGeom prst="rect">
            <a:avLst/>
          </a:prstGeom>
        </p:spPr>
      </p:pic>
      <p:sp>
        <p:nvSpPr>
          <p:cNvPr id="3" name="TextBox 2">
            <a:extLst>
              <a:ext uri="{FF2B5EF4-FFF2-40B4-BE49-F238E27FC236}">
                <a16:creationId xmlns:a16="http://schemas.microsoft.com/office/drawing/2014/main" id="{C63BC928-3412-098D-D1CB-673DCA99A33B}"/>
              </a:ext>
            </a:extLst>
          </p:cNvPr>
          <p:cNvSpPr txBox="1"/>
          <p:nvPr/>
        </p:nvSpPr>
        <p:spPr>
          <a:xfrm>
            <a:off x="9248775" y="1817598"/>
            <a:ext cx="294322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smtClean="0">
                <a:latin typeface="Calibri"/>
                <a:ea typeface="Calibri"/>
                <a:cs typeface="Calibri"/>
              </a:rPr>
              <a:t>Patient Safety </a:t>
            </a:r>
            <a:r>
              <a:rPr lang="en-US" dirty="0">
                <a:latin typeface="Calibri"/>
                <a:ea typeface="Calibri"/>
                <a:cs typeface="Calibri"/>
              </a:rPr>
              <a:t>Dashboard </a:t>
            </a:r>
            <a:r>
              <a:rPr lang="en-US" dirty="0" smtClean="0">
                <a:latin typeface="Calibri"/>
                <a:ea typeface="Calibri"/>
                <a:cs typeface="Calibri"/>
              </a:rPr>
              <a:t>enables </a:t>
            </a:r>
            <a:r>
              <a:rPr lang="en-US" dirty="0">
                <a:latin typeface="Calibri"/>
                <a:ea typeface="Calibri"/>
                <a:cs typeface="Calibri"/>
              </a:rPr>
              <a:t>clinical staff to use data to make more informed decisions</a:t>
            </a:r>
            <a:endParaRPr lang="en-US" dirty="0"/>
          </a:p>
          <a:p>
            <a:pPr marL="285750" indent="-285750">
              <a:buFont typeface="Arial" panose="020B0604020202020204" pitchFamily="34" charset="0"/>
              <a:buChar char="•"/>
            </a:pPr>
            <a:r>
              <a:rPr lang="en-US" dirty="0" smtClean="0">
                <a:latin typeface="Calibri"/>
                <a:ea typeface="Calibri"/>
                <a:cs typeface="Calibri"/>
              </a:rPr>
              <a:t>Dashboard uses established software which supports intelligent use of data </a:t>
            </a:r>
          </a:p>
          <a:p>
            <a:pPr marL="285750" indent="-285750">
              <a:buFont typeface="Arial" panose="020B0604020202020204" pitchFamily="34" charset="0"/>
              <a:buChar char="•"/>
            </a:pPr>
            <a:r>
              <a:rPr lang="en-US" dirty="0" smtClean="0">
                <a:latin typeface="Calibri"/>
                <a:ea typeface="Calibri"/>
                <a:cs typeface="Calibri"/>
              </a:rPr>
              <a:t>Data is shown in real time </a:t>
            </a:r>
            <a:r>
              <a:rPr lang="en-US" dirty="0">
                <a:latin typeface="Calibri"/>
                <a:ea typeface="Calibri"/>
                <a:cs typeface="Calibri"/>
              </a:rPr>
              <a:t>and </a:t>
            </a:r>
            <a:r>
              <a:rPr lang="en-US" dirty="0" smtClean="0">
                <a:latin typeface="Calibri"/>
                <a:ea typeface="Calibri"/>
                <a:cs typeface="Calibri"/>
              </a:rPr>
              <a:t>enables </a:t>
            </a:r>
            <a:r>
              <a:rPr lang="en-US" dirty="0">
                <a:latin typeface="Calibri"/>
                <a:ea typeface="Calibri"/>
                <a:cs typeface="Calibri"/>
              </a:rPr>
              <a:t>staff to interrogate data and identify trends </a:t>
            </a:r>
            <a:r>
              <a:rPr lang="en-US" dirty="0" smtClean="0">
                <a:latin typeface="Calibri"/>
                <a:ea typeface="Calibri"/>
                <a:cs typeface="Calibri"/>
              </a:rPr>
              <a:t>at </a:t>
            </a:r>
            <a:r>
              <a:rPr lang="en-US" dirty="0">
                <a:latin typeface="Calibri"/>
                <a:ea typeface="Calibri"/>
                <a:cs typeface="Calibri"/>
              </a:rPr>
              <a:t>service level to inform </a:t>
            </a:r>
            <a:r>
              <a:rPr lang="en-US" dirty="0" smtClean="0">
                <a:latin typeface="Calibri"/>
                <a:ea typeface="Calibri"/>
                <a:cs typeface="Calibri"/>
              </a:rPr>
              <a:t>service improvements</a:t>
            </a:r>
            <a:endParaRPr lang="en-US" dirty="0"/>
          </a:p>
        </p:txBody>
      </p:sp>
      <p:sp>
        <p:nvSpPr>
          <p:cNvPr id="5" name="Title 1"/>
          <p:cNvSpPr>
            <a:spLocks noGrp="1"/>
          </p:cNvSpPr>
          <p:nvPr>
            <p:ph type="title"/>
          </p:nvPr>
        </p:nvSpPr>
        <p:spPr>
          <a:xfrm>
            <a:off x="690422" y="807926"/>
            <a:ext cx="11207362" cy="544211"/>
          </a:xfrm>
        </p:spPr>
        <p:txBody>
          <a:bodyPr/>
          <a:lstStyle/>
          <a:p>
            <a:r>
              <a:rPr lang="en-GB" sz="3800" dirty="0" smtClean="0">
                <a:latin typeface="Impact"/>
              </a:rPr>
              <a:t>Data-informed strategy - highlights</a:t>
            </a:r>
            <a:r>
              <a:rPr lang="en-GB" sz="3800" dirty="0">
                <a:latin typeface="Impact"/>
              </a:rPr>
              <a:t> </a:t>
            </a:r>
            <a:endParaRPr lang="en-GB" sz="3800" dirty="0"/>
          </a:p>
        </p:txBody>
      </p:sp>
    </p:spTree>
    <p:extLst>
      <p:ext uri="{BB962C8B-B14F-4D97-AF65-F5344CB8AC3E}">
        <p14:creationId xmlns:p14="http://schemas.microsoft.com/office/powerpoint/2010/main" val="44097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227010921"/>
              </p:ext>
            </p:extLst>
          </p:nvPr>
        </p:nvGraphicFramePr>
        <p:xfrm>
          <a:off x="304799" y="707136"/>
          <a:ext cx="11643360" cy="5767200"/>
        </p:xfrm>
        <a:graphic>
          <a:graphicData uri="http://schemas.openxmlformats.org/drawingml/2006/table">
            <a:tbl>
              <a:tblPr firstRow="1" bandRow="1">
                <a:tableStyleId>{5C22544A-7EE6-4342-B048-85BDC9FD1C3A}</a:tableStyleId>
              </a:tblPr>
              <a:tblGrid>
                <a:gridCol w="3881120">
                  <a:extLst>
                    <a:ext uri="{9D8B030D-6E8A-4147-A177-3AD203B41FA5}">
                      <a16:colId xmlns:a16="http://schemas.microsoft.com/office/drawing/2014/main" val="717491203"/>
                    </a:ext>
                  </a:extLst>
                </a:gridCol>
                <a:gridCol w="3881120">
                  <a:extLst>
                    <a:ext uri="{9D8B030D-6E8A-4147-A177-3AD203B41FA5}">
                      <a16:colId xmlns:a16="http://schemas.microsoft.com/office/drawing/2014/main" val="2614893592"/>
                    </a:ext>
                  </a:extLst>
                </a:gridCol>
                <a:gridCol w="3881120">
                  <a:extLst>
                    <a:ext uri="{9D8B030D-6E8A-4147-A177-3AD203B41FA5}">
                      <a16:colId xmlns:a16="http://schemas.microsoft.com/office/drawing/2014/main" val="2388979003"/>
                    </a:ext>
                  </a:extLst>
                </a:gridCol>
              </a:tblGrid>
              <a:tr h="5767200">
                <a:tc>
                  <a:txBody>
                    <a:bodyPr/>
                    <a:lstStyle/>
                    <a:p>
                      <a:endParaRPr lang="en-GB" dirty="0"/>
                    </a:p>
                  </a:txBody>
                  <a:tcPr>
                    <a:solidFill>
                      <a:srgbClr val="D2B3FF"/>
                    </a:solidFill>
                  </a:tcPr>
                </a:tc>
                <a:tc>
                  <a:txBody>
                    <a:bodyPr/>
                    <a:lstStyle/>
                    <a:p>
                      <a:endParaRPr lang="en-GB" dirty="0"/>
                    </a:p>
                  </a:txBody>
                  <a:tcPr>
                    <a:solidFill>
                      <a:srgbClr val="D2B3FF">
                        <a:alpha val="50196"/>
                      </a:srgbClr>
                    </a:solidFill>
                  </a:tcPr>
                </a:tc>
                <a:tc>
                  <a:txBody>
                    <a:bodyPr/>
                    <a:lstStyle/>
                    <a:p>
                      <a:endParaRPr lang="en-GB" dirty="0"/>
                    </a:p>
                  </a:txBody>
                  <a:tcPr>
                    <a:solidFill>
                      <a:srgbClr val="FFFFFF"/>
                    </a:solidFill>
                  </a:tcPr>
                </a:tc>
                <a:extLst>
                  <a:ext uri="{0D108BD9-81ED-4DB2-BD59-A6C34878D82A}">
                    <a16:rowId xmlns:a16="http://schemas.microsoft.com/office/drawing/2014/main" val="452759612"/>
                  </a:ext>
                </a:extLst>
              </a:tr>
            </a:tbl>
          </a:graphicData>
        </a:graphic>
      </p:graphicFrame>
      <p:sp>
        <p:nvSpPr>
          <p:cNvPr id="15" name="Title 1"/>
          <p:cNvSpPr>
            <a:spLocks noGrp="1"/>
          </p:cNvSpPr>
          <p:nvPr>
            <p:ph type="title"/>
          </p:nvPr>
        </p:nvSpPr>
        <p:spPr>
          <a:xfrm>
            <a:off x="431917" y="980303"/>
            <a:ext cx="3606684" cy="2443803"/>
          </a:xfrm>
        </p:spPr>
        <p:txBody>
          <a:bodyPr/>
          <a:lstStyle/>
          <a:p>
            <a:r>
              <a:rPr lang="en-GB" sz="4000" dirty="0">
                <a:solidFill>
                  <a:srgbClr val="005EB8"/>
                </a:solidFill>
                <a:latin typeface="Impact"/>
              </a:rPr>
              <a:t>PARTNERSHIPS AND SAFETY</a:t>
            </a:r>
          </a:p>
          <a:p>
            <a:endParaRPr lang="en-GB" sz="4400" dirty="0">
              <a:latin typeface="Impact"/>
            </a:endParaRPr>
          </a:p>
        </p:txBody>
      </p:sp>
      <p:pic>
        <p:nvPicPr>
          <p:cNvPr id="17" name="Graphic 6" descr="Handshake with solid fill">
            <a:extLst>
              <a:ext uri="{FF2B5EF4-FFF2-40B4-BE49-F238E27FC236}">
                <a16:creationId xmlns:a16="http://schemas.microsoft.com/office/drawing/2014/main" id="{391E9773-0B9F-569A-3012-53968F75FD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2292" y="1654070"/>
            <a:ext cx="1637515" cy="1637515"/>
          </a:xfrm>
          <a:prstGeom prst="rect">
            <a:avLst/>
          </a:prstGeom>
        </p:spPr>
      </p:pic>
      <p:sp>
        <p:nvSpPr>
          <p:cNvPr id="18" name="Content Placeholder 7">
            <a:extLst>
              <a:ext uri="{FF2B5EF4-FFF2-40B4-BE49-F238E27FC236}">
                <a16:creationId xmlns:a16="http://schemas.microsoft.com/office/drawing/2014/main" id="{5D5CC8AD-B47D-B232-D96D-5A2DCDA980FC}"/>
              </a:ext>
            </a:extLst>
          </p:cNvPr>
          <p:cNvSpPr txBox="1">
            <a:spLocks/>
          </p:cNvSpPr>
          <p:nvPr/>
        </p:nvSpPr>
        <p:spPr>
          <a:xfrm>
            <a:off x="552450" y="3434460"/>
            <a:ext cx="3431118" cy="11946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GB" sz="2000" dirty="0" smtClean="0"/>
              <a:t>Building </a:t>
            </a:r>
            <a:r>
              <a:rPr lang="en-GB" sz="2000" dirty="0"/>
              <a:t>system partnerships and working ever more closely with colleagues to provide the safest possible care.</a:t>
            </a:r>
          </a:p>
        </p:txBody>
      </p:sp>
      <p:sp>
        <p:nvSpPr>
          <p:cNvPr id="22" name="Content Placeholder 9">
            <a:extLst>
              <a:ext uri="{FF2B5EF4-FFF2-40B4-BE49-F238E27FC236}">
                <a16:creationId xmlns:a16="http://schemas.microsoft.com/office/drawing/2014/main" id="{3C8863DB-7D2C-FF7F-AA01-70896005AAD5}"/>
              </a:ext>
            </a:extLst>
          </p:cNvPr>
          <p:cNvSpPr txBox="1">
            <a:spLocks/>
          </p:cNvSpPr>
          <p:nvPr/>
        </p:nvSpPr>
        <p:spPr>
          <a:xfrm>
            <a:off x="4247977" y="884538"/>
            <a:ext cx="3699260" cy="53871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GB" sz="2000" dirty="0">
                <a:solidFill>
                  <a:srgbClr val="005EB8"/>
                </a:solidFill>
                <a:latin typeface="+mj-lt"/>
                <a:ea typeface="Verdana"/>
              </a:rPr>
              <a:t>Priority initiatives </a:t>
            </a:r>
          </a:p>
          <a:p>
            <a:pPr marL="285750" indent="-285750">
              <a:buFont typeface="Arial" panose="020B0604020202020204" pitchFamily="34" charset="0"/>
              <a:buChar char="•"/>
            </a:pPr>
            <a:r>
              <a:rPr lang="en-GB" dirty="0">
                <a:latin typeface="Verdana"/>
                <a:ea typeface="Verdana"/>
                <a:cs typeface="Verdana" panose="020B0604030504040204" pitchFamily="34" charset="0"/>
              </a:rPr>
              <a:t>Build on the work of our Patient Safety Partners to co-design and co-produce services</a:t>
            </a:r>
          </a:p>
          <a:p>
            <a:pPr marL="285750" indent="-285750">
              <a:buFont typeface="Arial" panose="020B0604020202020204" pitchFamily="34" charset="0"/>
              <a:buChar char="•"/>
            </a:pPr>
            <a:r>
              <a:rPr lang="en-GB" dirty="0">
                <a:latin typeface="Verdana"/>
                <a:ea typeface="Verdana"/>
                <a:cs typeface="Verdana" panose="020B0604030504040204" pitchFamily="34" charset="0"/>
              </a:rPr>
              <a:t>Using Quality Together to improve collaboration with </a:t>
            </a:r>
            <a:r>
              <a:rPr lang="en-GB" dirty="0" smtClean="0">
                <a:latin typeface="Verdana"/>
                <a:ea typeface="Verdana"/>
                <a:cs typeface="Verdana" panose="020B0604030504040204" pitchFamily="34" charset="0"/>
              </a:rPr>
              <a:t>Integrated Care Boards </a:t>
            </a:r>
            <a:r>
              <a:rPr lang="en-GB" dirty="0">
                <a:latin typeface="Verdana"/>
                <a:ea typeface="Verdana"/>
                <a:cs typeface="Verdana" panose="020B0604030504040204" pitchFamily="34" charset="0"/>
              </a:rPr>
              <a:t>and other system partners</a:t>
            </a:r>
          </a:p>
          <a:p>
            <a:pPr marL="285750" indent="-285750">
              <a:buFont typeface="Arial" panose="020B0604020202020204" pitchFamily="34" charset="0"/>
              <a:buChar char="•"/>
            </a:pPr>
            <a:r>
              <a:rPr lang="en-GB" dirty="0">
                <a:latin typeface="Verdana"/>
                <a:ea typeface="Verdana"/>
                <a:cs typeface="Verdana" panose="020B0604030504040204" pitchFamily="34" charset="0"/>
              </a:rPr>
              <a:t>Essex Police Mental Health Team</a:t>
            </a:r>
          </a:p>
          <a:p>
            <a:pPr marL="285750" indent="-285750">
              <a:buFont typeface="Arial" panose="020B0604020202020204" pitchFamily="34" charset="0"/>
              <a:buChar char="•"/>
            </a:pPr>
            <a:r>
              <a:rPr lang="en-GB" dirty="0">
                <a:latin typeface="Verdana"/>
                <a:ea typeface="Verdana"/>
                <a:cs typeface="Verdana" panose="020B0604030504040204" pitchFamily="34" charset="0"/>
              </a:rPr>
              <a:t>Mental Health Urgent Care Department</a:t>
            </a:r>
          </a:p>
          <a:p>
            <a:pPr marL="285750" indent="-285750">
              <a:buFont typeface="Arial" panose="020B0604020202020204" pitchFamily="34" charset="0"/>
              <a:buChar char="•"/>
            </a:pPr>
            <a:r>
              <a:rPr lang="en-GB" dirty="0">
                <a:latin typeface="Verdana"/>
                <a:ea typeface="Verdana"/>
                <a:cs typeface="Verdana" panose="020B0604030504040204" pitchFamily="34" charset="0"/>
              </a:rPr>
              <a:t>Deepening our partnership with primary care</a:t>
            </a:r>
          </a:p>
          <a:p>
            <a:pPr marL="285750" indent="-285750">
              <a:buFont typeface="Arial" panose="020B0604020202020204" pitchFamily="34" charset="0"/>
              <a:buChar char="•"/>
            </a:pPr>
            <a:r>
              <a:rPr lang="en-GB" dirty="0">
                <a:latin typeface="Verdana"/>
                <a:ea typeface="Verdana"/>
                <a:cs typeface="Verdana" panose="020B0604030504040204" pitchFamily="34" charset="0"/>
              </a:rPr>
              <a:t>Increasing the presence and visibility of Independent Mental Health Advocates</a:t>
            </a:r>
          </a:p>
          <a:p>
            <a:pPr marL="285750" indent="-285750">
              <a:buFont typeface="Arial" panose="020B0604020202020204" pitchFamily="34" charset="0"/>
              <a:buChar char="•"/>
            </a:pPr>
            <a:endParaRPr lang="en-GB" dirty="0">
              <a:cs typeface="Verdana" panose="020B0604030504040204" pitchFamily="34" charset="0"/>
            </a:endParaRPr>
          </a:p>
          <a:p>
            <a:endParaRPr lang="en-GB" b="1" dirty="0"/>
          </a:p>
        </p:txBody>
      </p:sp>
      <p:sp>
        <p:nvSpPr>
          <p:cNvPr id="23" name="Content Placeholder 9">
            <a:extLst>
              <a:ext uri="{FF2B5EF4-FFF2-40B4-BE49-F238E27FC236}">
                <a16:creationId xmlns:a16="http://schemas.microsoft.com/office/drawing/2014/main" id="{28A38C52-73B5-7934-AC69-BACA67ED91A4}"/>
              </a:ext>
            </a:extLst>
          </p:cNvPr>
          <p:cNvSpPr txBox="1">
            <a:spLocks/>
          </p:cNvSpPr>
          <p:nvPr/>
        </p:nvSpPr>
        <p:spPr>
          <a:xfrm>
            <a:off x="8217573" y="872507"/>
            <a:ext cx="3907751" cy="53871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GB" sz="2000" dirty="0">
                <a:solidFill>
                  <a:srgbClr val="005EB8"/>
                </a:solidFill>
                <a:latin typeface="+mj-lt"/>
                <a:ea typeface="Verdana"/>
              </a:rPr>
              <a:t>Highlights</a:t>
            </a:r>
            <a:endParaRPr lang="en-US" sz="2000" dirty="0"/>
          </a:p>
          <a:p>
            <a:pPr marL="285750" indent="-285750">
              <a:buFont typeface="Arial" panose="020B0604020202020204" pitchFamily="34" charset="0"/>
              <a:buChar char="•"/>
            </a:pPr>
            <a:r>
              <a:rPr lang="en-GB" b="1" dirty="0">
                <a:latin typeface="Verdana"/>
                <a:ea typeface="Verdana"/>
                <a:cs typeface="Verdana" panose="020B0604030504040204" pitchFamily="34" charset="0"/>
              </a:rPr>
              <a:t>Patient Safety Partners have co-designed and co-produced new services and guidance </a:t>
            </a:r>
            <a:r>
              <a:rPr lang="en-GB" dirty="0">
                <a:latin typeface="Verdana"/>
                <a:ea typeface="Verdana"/>
                <a:cs typeface="Verdana" panose="020B0604030504040204" pitchFamily="34" charset="0"/>
              </a:rPr>
              <a:t>and the Trust’s first co-production conference</a:t>
            </a:r>
          </a:p>
          <a:p>
            <a:pPr marL="285750" indent="-285750">
              <a:buFont typeface="Arial" panose="020B0604020202020204" pitchFamily="34" charset="0"/>
              <a:buChar char="•"/>
            </a:pPr>
            <a:r>
              <a:rPr lang="en-GB" b="1" dirty="0">
                <a:latin typeface="Verdana"/>
                <a:ea typeface="Verdana"/>
                <a:cs typeface="Verdana" panose="020B0604030504040204" pitchFamily="34" charset="0"/>
              </a:rPr>
              <a:t>Built on strong relationships with Essex Police and primary care teams to deliver holistic care for people in mental health crisis</a:t>
            </a:r>
            <a:r>
              <a:rPr lang="en-GB" dirty="0">
                <a:latin typeface="Verdana"/>
                <a:ea typeface="Verdana"/>
                <a:cs typeface="Verdana" panose="020B0604030504040204" pitchFamily="34" charset="0"/>
              </a:rPr>
              <a:t>, with EPUT nominated for Essex Police’s Public and Partnership award</a:t>
            </a:r>
          </a:p>
          <a:p>
            <a:pPr marL="285750" indent="-285750">
              <a:buFont typeface="Arial" panose="020B0604020202020204" pitchFamily="34" charset="0"/>
              <a:buChar char="•"/>
            </a:pPr>
            <a:r>
              <a:rPr lang="en-GB" b="1" dirty="0">
                <a:latin typeface="Verdana"/>
                <a:ea typeface="Verdana"/>
                <a:cs typeface="Verdana" panose="020B0604030504040204" pitchFamily="34" charset="0"/>
              </a:rPr>
              <a:t>Opened the Mental Health Urgent Care Department at Basildon Hospital</a:t>
            </a:r>
            <a:r>
              <a:rPr lang="en-GB" dirty="0">
                <a:latin typeface="Verdana"/>
                <a:ea typeface="Verdana"/>
                <a:cs typeface="Verdana" panose="020B0604030504040204" pitchFamily="34" charset="0"/>
              </a:rPr>
              <a:t>, part of a new and successful urgent care pathway to support people experiencing a mental health crisis and support the Mid and South Essex emergency and urgent care pathway. The Department was shortlisted for three national awards</a:t>
            </a:r>
          </a:p>
          <a:p>
            <a:pPr marL="285750" indent="-285750">
              <a:buFont typeface="Arial" panose="020B0604020202020204" pitchFamily="34" charset="0"/>
              <a:buChar char="•"/>
            </a:pPr>
            <a:r>
              <a:rPr lang="en-GB" b="1" dirty="0">
                <a:latin typeface="Verdana"/>
                <a:ea typeface="Verdana"/>
                <a:cs typeface="Verdana" panose="020B0604030504040204" pitchFamily="34" charset="0"/>
              </a:rPr>
              <a:t>Independent Mental Health Advocates are provided by independent charities </a:t>
            </a:r>
            <a:r>
              <a:rPr lang="en-GB" dirty="0">
                <a:latin typeface="Verdana"/>
                <a:ea typeface="Verdana"/>
                <a:cs typeface="Verdana" panose="020B0604030504040204" pitchFamily="34" charset="0"/>
              </a:rPr>
              <a:t>and the service is promoted to inpatients</a:t>
            </a:r>
          </a:p>
          <a:p>
            <a:endParaRPr lang="en-GB" b="1" dirty="0"/>
          </a:p>
        </p:txBody>
      </p:sp>
    </p:spTree>
    <p:extLst>
      <p:ext uri="{BB962C8B-B14F-4D97-AF65-F5344CB8AC3E}">
        <p14:creationId xmlns:p14="http://schemas.microsoft.com/office/powerpoint/2010/main" val="178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45146" y="745098"/>
            <a:ext cx="10977511" cy="651073"/>
          </a:xfrm>
        </p:spPr>
        <p:txBody>
          <a:bodyPr vert="horz" lIns="91440" tIns="45720" rIns="91440" bIns="45720" rtlCol="0" anchor="t">
            <a:normAutofit/>
          </a:bodyPr>
          <a:lstStyle/>
          <a:p>
            <a:pPr>
              <a:buNone/>
            </a:pPr>
            <a:r>
              <a:rPr lang="en-GB" sz="3600" dirty="0">
                <a:solidFill>
                  <a:srgbClr val="005EB8"/>
                </a:solidFill>
                <a:latin typeface="+mj-lt"/>
                <a:ea typeface="Verdana"/>
              </a:rPr>
              <a:t>Partnerships and safety -  highlights</a:t>
            </a:r>
          </a:p>
          <a:p>
            <a:pPr>
              <a:buNone/>
            </a:pPr>
            <a:endParaRPr lang="en-GB" sz="3600" dirty="0">
              <a:solidFill>
                <a:srgbClr val="005EB8"/>
              </a:solidFill>
              <a:latin typeface="+mj-lt"/>
              <a:ea typeface="Verdana"/>
            </a:endParaRPr>
          </a:p>
          <a:p>
            <a:pPr>
              <a:buNone/>
            </a:pPr>
            <a:endParaRPr lang="en-GB" sz="3600" dirty="0">
              <a:solidFill>
                <a:srgbClr val="005EB8"/>
              </a:solidFill>
              <a:latin typeface="+mj-lt"/>
              <a:ea typeface="Verdana"/>
            </a:endParaRPr>
          </a:p>
          <a:p>
            <a:pPr>
              <a:buNone/>
            </a:pPr>
            <a:endParaRPr lang="en-GB" sz="3600" dirty="0">
              <a:solidFill>
                <a:srgbClr val="005EB8"/>
              </a:solidFill>
              <a:latin typeface="+mj-lt"/>
              <a:ea typeface="Verdana"/>
            </a:endParaRPr>
          </a:p>
          <a:p>
            <a:pPr marL="0" indent="0">
              <a:buNone/>
            </a:pPr>
            <a:endParaRPr lang="en-GB" sz="3600" dirty="0">
              <a:solidFill>
                <a:srgbClr val="005EB8"/>
              </a:solidFill>
              <a:latin typeface="+mj-lt"/>
              <a:ea typeface="Verdana"/>
            </a:endParaRPr>
          </a:p>
        </p:txBody>
      </p:sp>
      <p:sp>
        <p:nvSpPr>
          <p:cNvPr id="4" name="Rectangle 3">
            <a:extLst>
              <a:ext uri="{FF2B5EF4-FFF2-40B4-BE49-F238E27FC236}">
                <a16:creationId xmlns:a16="http://schemas.microsoft.com/office/drawing/2014/main" id="{0D2D7B25-4E34-0A59-7CA5-06145E6C3E1F}"/>
              </a:ext>
            </a:extLst>
          </p:cNvPr>
          <p:cNvSpPr/>
          <p:nvPr/>
        </p:nvSpPr>
        <p:spPr>
          <a:xfrm>
            <a:off x="8075346" y="1315669"/>
            <a:ext cx="3881131" cy="5011693"/>
          </a:xfrm>
          <a:prstGeom prst="rect">
            <a:avLst/>
          </a:prstGeom>
          <a:solidFill>
            <a:srgbClr val="9F64FF"/>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nchor="t">
            <a:spAutoFit/>
          </a:bodyPr>
          <a:lstStyle/>
          <a:p>
            <a:pPr>
              <a:lnSpc>
                <a:spcPct val="108000"/>
              </a:lnSpc>
            </a:pPr>
            <a:r>
              <a:rPr lang="en-GB" sz="1100" b="1" dirty="0" smtClean="0">
                <a:solidFill>
                  <a:schemeClr val="bg1"/>
                </a:solidFill>
                <a:cs typeface="Verdana" panose="020B0604030504040204" pitchFamily="34" charset="0"/>
              </a:rPr>
              <a:t>Supporting people experiencing a mental health crisis</a:t>
            </a:r>
          </a:p>
          <a:p>
            <a:pPr marL="171450" indent="-171450">
              <a:lnSpc>
                <a:spcPct val="108000"/>
              </a:lnSpc>
              <a:buFont typeface="Arial" panose="020B0604020202020204" pitchFamily="34" charset="0"/>
              <a:buChar char="•"/>
            </a:pPr>
            <a:r>
              <a:rPr lang="en-GB" sz="1100" b="1" dirty="0">
                <a:solidFill>
                  <a:schemeClr val="bg1"/>
                </a:solidFill>
                <a:ea typeface="Verdana"/>
              </a:rPr>
              <a:t>Developed our Mental health Urgent Care Department </a:t>
            </a:r>
            <a:r>
              <a:rPr lang="en-GB" sz="1100" dirty="0">
                <a:solidFill>
                  <a:schemeClr val="bg1"/>
                </a:solidFill>
                <a:ea typeface="Verdana"/>
              </a:rPr>
              <a:t>which has cared for over 3,400 patients since opening in March 2023</a:t>
            </a:r>
          </a:p>
          <a:p>
            <a:pPr marL="171450" indent="-171450">
              <a:lnSpc>
                <a:spcPct val="108000"/>
              </a:lnSpc>
              <a:buFont typeface="Arial" panose="020B0604020202020204" pitchFamily="34" charset="0"/>
              <a:buChar char="•"/>
            </a:pPr>
            <a:r>
              <a:rPr lang="en-GB" sz="1100" dirty="0">
                <a:solidFill>
                  <a:schemeClr val="bg1"/>
                </a:solidFill>
                <a:ea typeface="Verdana"/>
              </a:rPr>
              <a:t>Most patients leave the Department within </a:t>
            </a:r>
            <a:r>
              <a:rPr lang="en-GB" sz="1100" dirty="0" smtClean="0">
                <a:solidFill>
                  <a:schemeClr val="bg1"/>
                </a:solidFill>
                <a:ea typeface="Verdana"/>
              </a:rPr>
              <a:t>five </a:t>
            </a:r>
            <a:r>
              <a:rPr lang="en-GB" sz="1100" dirty="0">
                <a:solidFill>
                  <a:schemeClr val="bg1"/>
                </a:solidFill>
                <a:ea typeface="Verdana"/>
              </a:rPr>
              <a:t>hours with a care plan in place and/or a plan for admission to an inpatient ward</a:t>
            </a:r>
          </a:p>
          <a:p>
            <a:pPr marL="171450" indent="-171450">
              <a:lnSpc>
                <a:spcPct val="108000"/>
              </a:lnSpc>
              <a:buFont typeface="Arial" panose="020B0604020202020204" pitchFamily="34" charset="0"/>
              <a:buChar char="•"/>
            </a:pPr>
            <a:r>
              <a:rPr lang="en-GB" sz="1100" dirty="0">
                <a:solidFill>
                  <a:schemeClr val="bg1"/>
                </a:solidFill>
                <a:ea typeface="Verdana"/>
              </a:rPr>
              <a:t>Far fewer are admitted to an inpatient facility as a result</a:t>
            </a:r>
          </a:p>
          <a:p>
            <a:pPr marL="171450" indent="-171450">
              <a:lnSpc>
                <a:spcPct val="108000"/>
              </a:lnSpc>
              <a:buFont typeface="Arial" panose="020B0604020202020204" pitchFamily="34" charset="0"/>
              <a:buChar char="•"/>
            </a:pPr>
            <a:r>
              <a:rPr lang="en-GB" sz="1100" dirty="0">
                <a:solidFill>
                  <a:schemeClr val="bg1"/>
                </a:solidFill>
                <a:ea typeface="Verdana"/>
              </a:rPr>
              <a:t>Seamless transition to mental health crisis and liaison teams; close links to housing and social care </a:t>
            </a:r>
          </a:p>
          <a:p>
            <a:pPr marL="171450" indent="-171450">
              <a:lnSpc>
                <a:spcPct val="108000"/>
              </a:lnSpc>
              <a:buFont typeface="Arial" panose="020B0604020202020204" pitchFamily="34" charset="0"/>
              <a:buChar char="•"/>
            </a:pPr>
            <a:r>
              <a:rPr lang="en-GB" sz="1100" dirty="0">
                <a:solidFill>
                  <a:schemeClr val="bg1"/>
                </a:solidFill>
                <a:ea typeface="Verdana"/>
              </a:rPr>
              <a:t>Helping to resolve issues which can lead to repeat A&amp;E attendance</a:t>
            </a:r>
          </a:p>
          <a:p>
            <a:pPr marL="171450" indent="-171450">
              <a:lnSpc>
                <a:spcPct val="108000"/>
              </a:lnSpc>
              <a:buFont typeface="Arial" panose="020B0604020202020204" pitchFamily="34" charset="0"/>
              <a:buChar char="•"/>
            </a:pPr>
            <a:r>
              <a:rPr lang="en-GB" sz="1100" dirty="0">
                <a:solidFill>
                  <a:schemeClr val="bg1"/>
                </a:solidFill>
                <a:ea typeface="Verdana"/>
              </a:rPr>
              <a:t>Supports entire </a:t>
            </a:r>
            <a:r>
              <a:rPr lang="en-GB" sz="1100" dirty="0" smtClean="0">
                <a:solidFill>
                  <a:schemeClr val="bg1"/>
                </a:solidFill>
                <a:ea typeface="Verdana"/>
              </a:rPr>
              <a:t>Mid and South Essex system </a:t>
            </a:r>
            <a:r>
              <a:rPr lang="en-GB" sz="1100" dirty="0">
                <a:solidFill>
                  <a:schemeClr val="bg1"/>
                </a:solidFill>
                <a:ea typeface="Verdana"/>
              </a:rPr>
              <a:t>by improving flow within the urgent care pathway, reducing ambulance handover times and helping </a:t>
            </a:r>
            <a:r>
              <a:rPr lang="en-GB" sz="1100" dirty="0" smtClean="0">
                <a:solidFill>
                  <a:schemeClr val="bg1"/>
                </a:solidFill>
                <a:ea typeface="Verdana"/>
              </a:rPr>
              <a:t>reduce mental health </a:t>
            </a:r>
            <a:r>
              <a:rPr lang="en-GB" sz="1100" dirty="0">
                <a:solidFill>
                  <a:schemeClr val="bg1"/>
                </a:solidFill>
                <a:ea typeface="Verdana"/>
              </a:rPr>
              <a:t>A&amp;E 12hour trolley wait breaches by over 90%</a:t>
            </a:r>
          </a:p>
          <a:p>
            <a:pPr marL="171450" indent="-171450">
              <a:lnSpc>
                <a:spcPct val="108000"/>
              </a:lnSpc>
              <a:buFont typeface="Arial" panose="020B0604020202020204" pitchFamily="34" charset="0"/>
              <a:buChar char="•"/>
            </a:pPr>
            <a:r>
              <a:rPr lang="en-GB" sz="1100" dirty="0">
                <a:solidFill>
                  <a:schemeClr val="bg1"/>
                </a:solidFill>
                <a:ea typeface="Verdana"/>
              </a:rPr>
              <a:t>I Want Great Care scores show 91% of patients rated their experience of the centre as </a:t>
            </a:r>
            <a:r>
              <a:rPr lang="en-GB" sz="1100" dirty="0" smtClean="0">
                <a:solidFill>
                  <a:schemeClr val="bg1"/>
                </a:solidFill>
                <a:ea typeface="Verdana"/>
              </a:rPr>
              <a:t>positive</a:t>
            </a:r>
          </a:p>
          <a:p>
            <a:pPr marL="171450" indent="-171450">
              <a:lnSpc>
                <a:spcPct val="108000"/>
              </a:lnSpc>
              <a:buFont typeface="Arial" panose="020B0604020202020204" pitchFamily="34" charset="0"/>
              <a:buChar char="•"/>
            </a:pPr>
            <a:r>
              <a:rPr lang="en-GB" sz="1100" b="1" dirty="0" smtClean="0">
                <a:solidFill>
                  <a:schemeClr val="bg1"/>
                </a:solidFill>
                <a:ea typeface="Verdana"/>
              </a:rPr>
              <a:t>Introduced joint ambulance response cars </a:t>
            </a:r>
            <a:r>
              <a:rPr lang="en-GB" sz="1100" dirty="0" smtClean="0">
                <a:solidFill>
                  <a:schemeClr val="bg1"/>
                </a:solidFill>
                <a:ea typeface="Verdana"/>
              </a:rPr>
              <a:t>to care for people in the community</a:t>
            </a:r>
          </a:p>
          <a:p>
            <a:pPr marL="171450" indent="-171450">
              <a:lnSpc>
                <a:spcPct val="108000"/>
              </a:lnSpc>
              <a:buFont typeface="Arial" panose="020B0604020202020204" pitchFamily="34" charset="0"/>
              <a:buChar char="•"/>
            </a:pPr>
            <a:r>
              <a:rPr lang="en-GB" sz="1100" dirty="0" smtClean="0">
                <a:solidFill>
                  <a:schemeClr val="bg1"/>
                </a:solidFill>
                <a:ea typeface="Verdana"/>
              </a:rPr>
              <a:t>Over 2,000 people seen by the car teams, over 80% of whom could remain at home or in the community for support </a:t>
            </a:r>
            <a:endParaRPr lang="en-GB"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DA1623AD-20B6-D39E-71FC-4523A6F15EBC}"/>
              </a:ext>
            </a:extLst>
          </p:cNvPr>
          <p:cNvSpPr/>
          <p:nvPr/>
        </p:nvSpPr>
        <p:spPr>
          <a:xfrm>
            <a:off x="4294775" y="1315670"/>
            <a:ext cx="3685443" cy="3600000"/>
          </a:xfrm>
          <a:prstGeom prst="rect">
            <a:avLst/>
          </a:prstGeom>
          <a:solidFill>
            <a:srgbClr val="A6DFEC"/>
          </a:solidFill>
        </p:spPr>
        <p:style>
          <a:lnRef idx="1">
            <a:schemeClr val="accent4"/>
          </a:lnRef>
          <a:fillRef idx="2">
            <a:schemeClr val="accent4"/>
          </a:fillRef>
          <a:effectRef idx="1">
            <a:schemeClr val="accent4"/>
          </a:effectRef>
          <a:fontRef idx="minor">
            <a:schemeClr val="dk1"/>
          </a:fontRef>
        </p:style>
        <p:txBody>
          <a:bodyPr wrap="square" lIns="91440" tIns="45720" rIns="91440" bIns="45720" anchor="t">
            <a:spAutoFit/>
          </a:bodyPr>
          <a:lstStyle/>
          <a:p>
            <a:r>
              <a:rPr lang="en-GB" sz="1100" b="1" dirty="0" smtClean="0">
                <a:latin typeface="Verdana" panose="020B0604030504040204" pitchFamily="34" charset="0"/>
                <a:ea typeface="Verdana" panose="020B0604030504040204" pitchFamily="34" charset="0"/>
                <a:cs typeface="Verdana" panose="020B0604030504040204" pitchFamily="34" charset="0"/>
              </a:rPr>
              <a:t>Working </a:t>
            </a:r>
            <a:r>
              <a:rPr lang="en-GB" sz="1100" b="1" dirty="0">
                <a:latin typeface="Verdana" panose="020B0604030504040204" pitchFamily="34" charset="0"/>
                <a:ea typeface="Verdana" panose="020B0604030504040204" pitchFamily="34" charset="0"/>
                <a:cs typeface="Verdana" panose="020B0604030504040204" pitchFamily="34" charset="0"/>
              </a:rPr>
              <a:t>with the Essex Police Mental Health Team</a:t>
            </a: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Continued to build on </a:t>
            </a:r>
            <a:r>
              <a:rPr lang="en-GB" sz="1100" b="1" dirty="0">
                <a:latin typeface="Verdana" panose="020B0604030504040204" pitchFamily="34" charset="0"/>
                <a:ea typeface="Verdana" panose="020B0604030504040204" pitchFamily="34" charset="0"/>
                <a:cs typeface="Verdana" panose="020B0604030504040204" pitchFamily="34" charset="0"/>
              </a:rPr>
              <a:t>strong relationship with Essex Police to ensure collective response puts a person in crisis at the heart of all decisions </a:t>
            </a:r>
            <a:r>
              <a:rPr lang="en-GB" sz="1100" dirty="0">
                <a:latin typeface="Verdana" panose="020B0604030504040204" pitchFamily="34" charset="0"/>
                <a:ea typeface="Verdana" panose="020B0604030504040204" pitchFamily="34" charset="0"/>
                <a:cs typeface="Verdana" panose="020B0604030504040204" pitchFamily="34" charset="0"/>
              </a:rPr>
              <a:t>through ongoing development of the Essex Crisis Care Concordat</a:t>
            </a: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Focus on </a:t>
            </a:r>
            <a:r>
              <a:rPr lang="en-GB" sz="1100" b="1" dirty="0">
                <a:latin typeface="Verdana" panose="020B0604030504040204" pitchFamily="34" charset="0"/>
                <a:ea typeface="Verdana" panose="020B0604030504040204" pitchFamily="34" charset="0"/>
                <a:cs typeface="Verdana" panose="020B0604030504040204" pitchFamily="34" charset="0"/>
              </a:rPr>
              <a:t>ensuring a smooth transition to the nationally approved Right Care Right Person model</a:t>
            </a:r>
          </a:p>
          <a:p>
            <a:pPr marL="171450" indent="-171450">
              <a:buFont typeface="Arial" panose="020B0604020202020204" pitchFamily="34" charset="0"/>
              <a:buChar char="•"/>
            </a:pPr>
            <a:r>
              <a:rPr lang="en-GB" sz="1100" dirty="0">
                <a:latin typeface="Verdana" panose="020B0604030504040204" pitchFamily="34" charset="0"/>
                <a:ea typeface="Verdana" panose="020B0604030504040204" pitchFamily="34" charset="0"/>
                <a:cs typeface="Verdana" panose="020B0604030504040204" pitchFamily="34" charset="0"/>
              </a:rPr>
              <a:t>Memoranda of Understanding developed specifying agreed outcome measures</a:t>
            </a:r>
          </a:p>
          <a:p>
            <a:pPr marL="171450" indent="-171450">
              <a:buFont typeface="Arial" panose="020B0604020202020204" pitchFamily="34" charset="0"/>
              <a:buChar char="•"/>
            </a:pPr>
            <a:r>
              <a:rPr lang="en-GB" sz="1100" dirty="0">
                <a:latin typeface="Verdana"/>
                <a:ea typeface="Verdana"/>
                <a:cs typeface="Verdana" panose="020B0604030504040204" pitchFamily="34" charset="0"/>
              </a:rPr>
              <a:t>Essex Police take part in twice daily sit rep calls to ensure smooth and proactive care of patients held on a section 136 requiring transfer to a health based place of safety </a:t>
            </a:r>
            <a:r>
              <a:rPr lang="en-GB" sz="1100" dirty="0" smtClean="0">
                <a:ea typeface="Verdana"/>
                <a:cs typeface="Verdana" panose="020B0604030504040204" pitchFamily="34" charset="0"/>
              </a:rPr>
              <a:t>– reducing handover times as a result</a:t>
            </a:r>
            <a:endParaRPr lang="en-GB" sz="1100" dirty="0">
              <a:latin typeface="Verdana"/>
              <a:ea typeface="Verdana"/>
              <a:cs typeface="Verdana" panose="020B0604030504040204" pitchFamily="34" charset="0"/>
            </a:endParaRPr>
          </a:p>
          <a:p>
            <a:pPr marL="171450" indent="-171450">
              <a:buFont typeface="Arial" panose="020B0604020202020204" pitchFamily="34" charset="0"/>
              <a:buChar char="•"/>
            </a:pPr>
            <a:r>
              <a:rPr lang="en-GB" sz="1100" dirty="0" smtClean="0">
                <a:latin typeface="Verdana"/>
                <a:ea typeface="Verdana"/>
                <a:cs typeface="Verdana" panose="020B0604030504040204" pitchFamily="34" charset="0"/>
              </a:rPr>
              <a:t>Trust </a:t>
            </a:r>
            <a:r>
              <a:rPr lang="en-GB" sz="1100" dirty="0">
                <a:latin typeface="Verdana"/>
                <a:ea typeface="Verdana"/>
                <a:cs typeface="Verdana" panose="020B0604030504040204" pitchFamily="34" charset="0"/>
              </a:rPr>
              <a:t>nominated by Essex Police for its Public and Partnership </a:t>
            </a:r>
            <a:r>
              <a:rPr lang="en-GB" sz="1100" dirty="0" smtClean="0">
                <a:latin typeface="Verdana"/>
                <a:ea typeface="Verdana"/>
                <a:cs typeface="Verdana" panose="020B0604030504040204" pitchFamily="34" charset="0"/>
              </a:rPr>
              <a:t>award</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9500FE7F-0641-3482-E4CF-AAB151710AF0}"/>
              </a:ext>
            </a:extLst>
          </p:cNvPr>
          <p:cNvSpPr/>
          <p:nvPr/>
        </p:nvSpPr>
        <p:spPr>
          <a:xfrm>
            <a:off x="748272" y="1318581"/>
            <a:ext cx="3367404" cy="5077672"/>
          </a:xfrm>
          <a:prstGeom prst="rect">
            <a:avLst/>
          </a:prstGeom>
          <a:solidFill>
            <a:srgbClr val="28A0BE"/>
          </a:solidFill>
        </p:spPr>
        <p:style>
          <a:lnRef idx="1">
            <a:schemeClr val="accent2"/>
          </a:lnRef>
          <a:fillRef idx="2">
            <a:schemeClr val="accent2"/>
          </a:fillRef>
          <a:effectRef idx="1">
            <a:schemeClr val="accent2"/>
          </a:effectRef>
          <a:fontRef idx="minor">
            <a:schemeClr val="dk1"/>
          </a:fontRef>
        </p:style>
        <p:txBody>
          <a:bodyPr wrap="square" lIns="91440" tIns="45720" rIns="91440" bIns="45720" anchor="t">
            <a:spAutoFit/>
          </a:bodyPr>
          <a:lstStyle/>
          <a:p>
            <a:pPr>
              <a:lnSpc>
                <a:spcPct val="108000"/>
              </a:lnSpc>
            </a:pPr>
            <a:r>
              <a:rPr lang="en-GB"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Building </a:t>
            </a:r>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on the work of our Patient Safety Partners (PSPs) to co-design and co-produce services</a:t>
            </a:r>
          </a:p>
          <a:p>
            <a:pPr>
              <a:lnSpc>
                <a:spcPct val="108000"/>
              </a:lnSpc>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Patient Safety Partner members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co-designed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and co-produced key service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priorities, including</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Time to Care programme</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Staff buddy scheme </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Mental Health Urgent Care Department  </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Updated guidance for therapeutic engagement and supportive observations</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Adult Eating Disorders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service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users’ network</a:t>
            </a: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Inaugural Co-Production Conference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to showcase the valuable contribution made to services by people with lived experience </a:t>
            </a:r>
            <a:endPar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8000"/>
              </a:lnSpc>
              <a:buFont typeface="Arial" panose="020B0604020202020204" pitchFamily="34" charset="0"/>
              <a:buChar char="•"/>
            </a:pP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Development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of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Quality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of Care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Strategy</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8000"/>
              </a:lnSpc>
              <a:buFont typeface="Arial" panose="020B0604020202020204" pitchFamily="34" charset="0"/>
              <a:buChar char="•"/>
            </a:pP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Development of bespoke EPUT patient safety partner handbook, including guidelines and regulations, PSP rights and responsibilities and PSP code of </a:t>
            </a:r>
            <a:r>
              <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practice</a:t>
            </a:r>
            <a:endParaRPr lang="en-GB"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B51D6384-3B0C-6098-DD92-C361CA26C1CC}"/>
              </a:ext>
            </a:extLst>
          </p:cNvPr>
          <p:cNvSpPr/>
          <p:nvPr/>
        </p:nvSpPr>
        <p:spPr>
          <a:xfrm>
            <a:off x="4294775" y="5011258"/>
            <a:ext cx="3686400" cy="1384995"/>
          </a:xfrm>
          <a:prstGeom prst="rect">
            <a:avLst/>
          </a:prstGeom>
          <a:solidFill>
            <a:srgbClr val="005EB8"/>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0000"/>
              </a:lnSpc>
            </a:pPr>
            <a:r>
              <a:rPr lang="en-GB" sz="1400" b="1" dirty="0" smtClean="0">
                <a:solidFill>
                  <a:schemeClr val="bg1"/>
                </a:solidFill>
                <a:ea typeface="Verdana"/>
              </a:rPr>
              <a:t>Working with local authorities</a:t>
            </a:r>
            <a:endParaRPr lang="en-GB" sz="1400" b="1" dirty="0">
              <a:solidFill>
                <a:schemeClr val="bg1"/>
              </a:solidFill>
              <a:ea typeface="Verdana"/>
            </a:endParaRPr>
          </a:p>
          <a:p>
            <a:pPr marL="171450" indent="-171450">
              <a:lnSpc>
                <a:spcPct val="100000"/>
              </a:lnSpc>
              <a:buFont typeface="Arial" panose="020B0604020202020204" pitchFamily="34" charset="0"/>
              <a:buChar char="•"/>
            </a:pPr>
            <a:r>
              <a:rPr lang="en-GB" sz="1400" dirty="0" smtClean="0">
                <a:solidFill>
                  <a:schemeClr val="bg1"/>
                </a:solidFill>
                <a:ea typeface="Verdana"/>
              </a:rPr>
              <a:t>Closer integration of local authority, physical and mental health services to reduce handoffs and avoid patients being dropped between services</a:t>
            </a:r>
            <a:endParaRPr lang="en-GB" sz="1400" dirty="0">
              <a:ea typeface="Verdana"/>
            </a:endParaRPr>
          </a:p>
        </p:txBody>
      </p:sp>
    </p:spTree>
    <p:extLst>
      <p:ext uri="{BB962C8B-B14F-4D97-AF65-F5344CB8AC3E}">
        <p14:creationId xmlns:p14="http://schemas.microsoft.com/office/powerpoint/2010/main" val="26722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sp>
        <p:nvSpPr>
          <p:cNvPr id="16" name="Rectangle 15">
            <a:extLst>
              <a:ext uri="{FF2B5EF4-FFF2-40B4-BE49-F238E27FC236}">
                <a16:creationId xmlns:a16="http://schemas.microsoft.com/office/drawing/2014/main" id="{7143DD4D-91B6-01B2-0BA1-075CC1A8B299}"/>
              </a:ext>
            </a:extLst>
          </p:cNvPr>
          <p:cNvSpPr/>
          <p:nvPr/>
        </p:nvSpPr>
        <p:spPr>
          <a:xfrm>
            <a:off x="279908" y="665265"/>
            <a:ext cx="2654889" cy="582393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0000"/>
              </a:lnSpc>
            </a:pPr>
            <a:r>
              <a:rPr lang="en-GB" sz="2800" dirty="0">
                <a:solidFill>
                  <a:srgbClr val="005EB8"/>
                </a:solidFill>
              </a:rPr>
              <a:t>Objective</a:t>
            </a:r>
          </a:p>
          <a:p>
            <a:pPr>
              <a:lnSpc>
                <a:spcPct val="100000"/>
              </a:lnSpc>
            </a:pPr>
            <a:endParaRPr lang="en-GB" dirty="0"/>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endParaRPr lang="en-GB" sz="3200" dirty="0">
              <a:solidFill>
                <a:schemeClr val="bg1"/>
              </a:solidFill>
              <a:latin typeface="+mj-lt"/>
            </a:endParaRPr>
          </a:p>
          <a:p>
            <a:pPr>
              <a:lnSpc>
                <a:spcPct val="100000"/>
              </a:lnSpc>
            </a:pPr>
            <a:endParaRPr lang="en-GB" sz="2000" dirty="0">
              <a:ea typeface="Verdana"/>
              <a:cs typeface="Verdana" panose="020B0604030504040204" pitchFamily="34" charset="0"/>
            </a:endParaRPr>
          </a:p>
          <a:p>
            <a:pPr>
              <a:lnSpc>
                <a:spcPct val="100000"/>
              </a:lnSpc>
            </a:pPr>
            <a:r>
              <a:rPr lang="en-GB" sz="2000" dirty="0">
                <a:cs typeface="Verdana" panose="020B0604030504040204" pitchFamily="34" charset="0"/>
              </a:rPr>
              <a:t>We will continue to embed what we have learned since the launch of this strategy to ensure consistent good practice across </a:t>
            </a:r>
            <a:r>
              <a:rPr lang="en-GB" sz="2000" dirty="0" smtClean="0">
                <a:cs typeface="Verdana" panose="020B0604030504040204" pitchFamily="34" charset="0"/>
              </a:rPr>
              <a:t>the Trust</a:t>
            </a:r>
            <a:endParaRPr lang="en-GB" sz="2000" dirty="0"/>
          </a:p>
        </p:txBody>
      </p:sp>
      <p:sp>
        <p:nvSpPr>
          <p:cNvPr id="19" name="Title 1"/>
          <p:cNvSpPr txBox="1">
            <a:spLocks/>
          </p:cNvSpPr>
          <p:nvPr/>
        </p:nvSpPr>
        <p:spPr>
          <a:xfrm>
            <a:off x="431917" y="980303"/>
            <a:ext cx="3606684" cy="2018271"/>
          </a:xfrm>
          <a:prstGeom prst="rect">
            <a:avLst/>
          </a:prstGeom>
        </p:spPr>
        <p:txBody>
          <a:bodyPr vert="horz" lIns="91440" tIns="45720" rIns="91440" bIns="45720" rtlCol="0" anchor="t">
            <a:noAutofit/>
          </a:bodyPr>
          <a:lstStyle>
            <a:lvl1pPr marL="0" algn="l" defTabSz="914400" rtl="0" eaLnBrk="1" latinLnBrk="0" hangingPunct="1">
              <a:lnSpc>
                <a:spcPct val="70000"/>
              </a:lnSpc>
              <a:spcBef>
                <a:spcPct val="0"/>
              </a:spcBef>
              <a:buNone/>
              <a:defRPr lang="en-GB" sz="5000" kern="1200" spc="0" dirty="0">
                <a:solidFill>
                  <a:srgbClr val="005EB8"/>
                </a:solidFill>
                <a:latin typeface="Impact" panose="020B0806030902050204" pitchFamily="34" charset="0"/>
                <a:ea typeface="+mn-ea"/>
                <a:cs typeface="+mn-cs"/>
              </a:defRPr>
            </a:lvl1pPr>
          </a:lstStyle>
          <a:p>
            <a:r>
              <a:rPr lang="en-GB" sz="3800" smtClean="0">
                <a:solidFill>
                  <a:srgbClr val="7DC8FF"/>
                </a:solidFill>
              </a:rPr>
              <a:t>EMBEDDING LEARNING</a:t>
            </a:r>
            <a:endParaRPr lang="en-GB" sz="3800">
              <a:solidFill>
                <a:srgbClr val="7DC8FF"/>
              </a:solidFill>
            </a:endParaRPr>
          </a:p>
        </p:txBody>
      </p:sp>
      <p:sp>
        <p:nvSpPr>
          <p:cNvPr id="20" name="AutoShape 172">
            <a:extLst>
              <a:ext uri="{FF2B5EF4-FFF2-40B4-BE49-F238E27FC236}">
                <a16:creationId xmlns:a16="http://schemas.microsoft.com/office/drawing/2014/main" id="{6EE06E6D-2968-934E-3A3C-CCB021860BC2}"/>
              </a:ext>
            </a:extLst>
          </p:cNvPr>
          <p:cNvSpPr>
            <a:spLocks noChangeAspect="1"/>
          </p:cNvSpPr>
          <p:nvPr/>
        </p:nvSpPr>
        <p:spPr bwMode="auto">
          <a:xfrm>
            <a:off x="480041" y="1904527"/>
            <a:ext cx="1532847" cy="1405985"/>
          </a:xfrm>
          <a:custGeom>
            <a:avLst/>
            <a:gdLst/>
            <a:ahLst/>
            <a:cxnLst/>
            <a:rect l="0" t="0" r="r" b="b"/>
            <a:pathLst>
              <a:path w="21600" h="21600">
                <a:moveTo>
                  <a:pt x="18720" y="17074"/>
                </a:moveTo>
                <a:cubicBezTo>
                  <a:pt x="18720" y="16649"/>
                  <a:pt x="18577" y="16281"/>
                  <a:pt x="18292" y="15970"/>
                </a:cubicBezTo>
                <a:cubicBezTo>
                  <a:pt x="18007" y="15659"/>
                  <a:pt x="17670" y="15504"/>
                  <a:pt x="17280" y="15504"/>
                </a:cubicBezTo>
                <a:cubicBezTo>
                  <a:pt x="16890" y="15504"/>
                  <a:pt x="16552" y="15659"/>
                  <a:pt x="16268" y="15970"/>
                </a:cubicBezTo>
                <a:cubicBezTo>
                  <a:pt x="15982" y="16281"/>
                  <a:pt x="15839" y="16649"/>
                  <a:pt x="15839" y="17074"/>
                </a:cubicBezTo>
                <a:cubicBezTo>
                  <a:pt x="15839" y="17507"/>
                  <a:pt x="15981" y="17877"/>
                  <a:pt x="16262" y="18184"/>
                </a:cubicBezTo>
                <a:cubicBezTo>
                  <a:pt x="16542" y="18491"/>
                  <a:pt x="16882" y="18644"/>
                  <a:pt x="17280" y="18644"/>
                </a:cubicBezTo>
                <a:cubicBezTo>
                  <a:pt x="17677" y="18644"/>
                  <a:pt x="18017" y="18491"/>
                  <a:pt x="18297" y="18184"/>
                </a:cubicBezTo>
                <a:cubicBezTo>
                  <a:pt x="18579" y="17877"/>
                  <a:pt x="18720" y="17507"/>
                  <a:pt x="18720" y="17074"/>
                </a:cubicBezTo>
                <a:close/>
                <a:moveTo>
                  <a:pt x="18720" y="4514"/>
                </a:moveTo>
                <a:cubicBezTo>
                  <a:pt x="18720" y="4089"/>
                  <a:pt x="18577" y="3721"/>
                  <a:pt x="18292" y="3410"/>
                </a:cubicBezTo>
                <a:cubicBezTo>
                  <a:pt x="18007" y="3099"/>
                  <a:pt x="17670" y="2944"/>
                  <a:pt x="17280" y="2944"/>
                </a:cubicBezTo>
                <a:cubicBezTo>
                  <a:pt x="16890" y="2944"/>
                  <a:pt x="16552" y="3099"/>
                  <a:pt x="16268" y="3410"/>
                </a:cubicBezTo>
                <a:cubicBezTo>
                  <a:pt x="15982" y="3721"/>
                  <a:pt x="15839" y="4089"/>
                  <a:pt x="15839" y="4514"/>
                </a:cubicBezTo>
                <a:cubicBezTo>
                  <a:pt x="15839" y="4947"/>
                  <a:pt x="15981" y="5317"/>
                  <a:pt x="16262" y="5624"/>
                </a:cubicBezTo>
                <a:cubicBezTo>
                  <a:pt x="16542" y="5931"/>
                  <a:pt x="16882" y="6084"/>
                  <a:pt x="17280" y="6084"/>
                </a:cubicBezTo>
                <a:cubicBezTo>
                  <a:pt x="17677" y="6084"/>
                  <a:pt x="18017" y="5931"/>
                  <a:pt x="18297" y="5624"/>
                </a:cubicBezTo>
                <a:cubicBezTo>
                  <a:pt x="18579" y="5317"/>
                  <a:pt x="18720" y="4947"/>
                  <a:pt x="18720" y="4514"/>
                </a:cubicBezTo>
                <a:close/>
                <a:moveTo>
                  <a:pt x="21600" y="16215"/>
                </a:moveTo>
                <a:lnTo>
                  <a:pt x="21600" y="17932"/>
                </a:lnTo>
                <a:cubicBezTo>
                  <a:pt x="21600" y="18063"/>
                  <a:pt x="21041" y="18190"/>
                  <a:pt x="19924" y="18313"/>
                </a:cubicBezTo>
                <a:cubicBezTo>
                  <a:pt x="19833" y="18534"/>
                  <a:pt x="19721" y="18746"/>
                  <a:pt x="19586" y="18951"/>
                </a:cubicBezTo>
                <a:cubicBezTo>
                  <a:pt x="19969" y="19875"/>
                  <a:pt x="20159" y="20439"/>
                  <a:pt x="20159" y="20643"/>
                </a:cubicBezTo>
                <a:cubicBezTo>
                  <a:pt x="20159" y="20676"/>
                  <a:pt x="20145" y="20705"/>
                  <a:pt x="20115" y="20729"/>
                </a:cubicBezTo>
                <a:cubicBezTo>
                  <a:pt x="19200" y="21310"/>
                  <a:pt x="18734" y="21600"/>
                  <a:pt x="18720" y="21600"/>
                </a:cubicBezTo>
                <a:cubicBezTo>
                  <a:pt x="18660" y="21600"/>
                  <a:pt x="18487" y="21408"/>
                  <a:pt x="18202" y="21023"/>
                </a:cubicBezTo>
                <a:cubicBezTo>
                  <a:pt x="17917" y="20639"/>
                  <a:pt x="17722" y="20361"/>
                  <a:pt x="17617" y="20190"/>
                </a:cubicBezTo>
                <a:cubicBezTo>
                  <a:pt x="17468" y="20206"/>
                  <a:pt x="17355" y="20214"/>
                  <a:pt x="17280" y="20214"/>
                </a:cubicBezTo>
                <a:cubicBezTo>
                  <a:pt x="17204" y="20214"/>
                  <a:pt x="17092" y="20206"/>
                  <a:pt x="16942" y="20190"/>
                </a:cubicBezTo>
                <a:cubicBezTo>
                  <a:pt x="16837" y="20361"/>
                  <a:pt x="16643" y="20639"/>
                  <a:pt x="16357" y="21023"/>
                </a:cubicBezTo>
                <a:cubicBezTo>
                  <a:pt x="16072" y="21408"/>
                  <a:pt x="15900" y="21600"/>
                  <a:pt x="15839" y="21600"/>
                </a:cubicBezTo>
                <a:cubicBezTo>
                  <a:pt x="15825" y="21600"/>
                  <a:pt x="15360" y="21310"/>
                  <a:pt x="14445" y="20729"/>
                </a:cubicBezTo>
                <a:cubicBezTo>
                  <a:pt x="14414" y="20705"/>
                  <a:pt x="14400" y="20676"/>
                  <a:pt x="14400" y="20643"/>
                </a:cubicBezTo>
                <a:cubicBezTo>
                  <a:pt x="14400" y="20439"/>
                  <a:pt x="14591" y="19875"/>
                  <a:pt x="14973" y="18951"/>
                </a:cubicBezTo>
                <a:cubicBezTo>
                  <a:pt x="14839" y="18746"/>
                  <a:pt x="14726" y="18534"/>
                  <a:pt x="14636" y="18313"/>
                </a:cubicBezTo>
                <a:cubicBezTo>
                  <a:pt x="13519" y="18190"/>
                  <a:pt x="12960" y="18063"/>
                  <a:pt x="12960" y="17932"/>
                </a:cubicBezTo>
                <a:lnTo>
                  <a:pt x="12960" y="16215"/>
                </a:lnTo>
                <a:cubicBezTo>
                  <a:pt x="12960" y="16085"/>
                  <a:pt x="13519" y="15958"/>
                  <a:pt x="14636" y="15835"/>
                </a:cubicBezTo>
                <a:cubicBezTo>
                  <a:pt x="14734" y="15598"/>
                  <a:pt x="14846" y="15385"/>
                  <a:pt x="14973" y="15197"/>
                </a:cubicBezTo>
                <a:cubicBezTo>
                  <a:pt x="14591" y="14273"/>
                  <a:pt x="14400" y="13709"/>
                  <a:pt x="14400" y="13505"/>
                </a:cubicBezTo>
                <a:cubicBezTo>
                  <a:pt x="14400" y="13472"/>
                  <a:pt x="14414" y="13443"/>
                  <a:pt x="14445" y="13419"/>
                </a:cubicBezTo>
                <a:cubicBezTo>
                  <a:pt x="14474" y="13402"/>
                  <a:pt x="14606" y="13321"/>
                  <a:pt x="14839" y="13174"/>
                </a:cubicBezTo>
                <a:cubicBezTo>
                  <a:pt x="15071" y="13026"/>
                  <a:pt x="15292" y="12887"/>
                  <a:pt x="15503" y="12757"/>
                </a:cubicBezTo>
                <a:cubicBezTo>
                  <a:pt x="15713" y="12626"/>
                  <a:pt x="15825" y="12560"/>
                  <a:pt x="15839" y="12560"/>
                </a:cubicBezTo>
                <a:cubicBezTo>
                  <a:pt x="15900" y="12560"/>
                  <a:pt x="16072" y="12750"/>
                  <a:pt x="16357" y="13130"/>
                </a:cubicBezTo>
                <a:cubicBezTo>
                  <a:pt x="16643" y="13511"/>
                  <a:pt x="16837" y="13787"/>
                  <a:pt x="16942" y="13958"/>
                </a:cubicBezTo>
                <a:cubicBezTo>
                  <a:pt x="17092" y="13942"/>
                  <a:pt x="17204" y="13934"/>
                  <a:pt x="17280" y="13934"/>
                </a:cubicBezTo>
                <a:cubicBezTo>
                  <a:pt x="17355" y="13934"/>
                  <a:pt x="17468" y="13942"/>
                  <a:pt x="17617" y="13958"/>
                </a:cubicBezTo>
                <a:cubicBezTo>
                  <a:pt x="18000" y="13378"/>
                  <a:pt x="18345" y="12920"/>
                  <a:pt x="18652" y="12585"/>
                </a:cubicBezTo>
                <a:lnTo>
                  <a:pt x="18720" y="12560"/>
                </a:lnTo>
                <a:cubicBezTo>
                  <a:pt x="18750" y="12560"/>
                  <a:pt x="19215" y="12846"/>
                  <a:pt x="20115" y="13419"/>
                </a:cubicBezTo>
                <a:cubicBezTo>
                  <a:pt x="20145" y="13443"/>
                  <a:pt x="20159" y="13472"/>
                  <a:pt x="20159" y="13505"/>
                </a:cubicBezTo>
                <a:cubicBezTo>
                  <a:pt x="20159" y="13709"/>
                  <a:pt x="19969" y="14273"/>
                  <a:pt x="19586" y="15197"/>
                </a:cubicBezTo>
                <a:cubicBezTo>
                  <a:pt x="19713" y="15385"/>
                  <a:pt x="19825" y="15598"/>
                  <a:pt x="19924" y="15835"/>
                </a:cubicBezTo>
                <a:cubicBezTo>
                  <a:pt x="21041" y="15958"/>
                  <a:pt x="21600" y="16085"/>
                  <a:pt x="21600" y="16215"/>
                </a:cubicBezTo>
                <a:close/>
                <a:moveTo>
                  <a:pt x="21600" y="3655"/>
                </a:moveTo>
                <a:lnTo>
                  <a:pt x="21600" y="5372"/>
                </a:lnTo>
                <a:cubicBezTo>
                  <a:pt x="21600" y="5503"/>
                  <a:pt x="21041" y="5630"/>
                  <a:pt x="19924" y="5753"/>
                </a:cubicBezTo>
                <a:cubicBezTo>
                  <a:pt x="19833" y="5973"/>
                  <a:pt x="19721" y="6186"/>
                  <a:pt x="19586" y="6390"/>
                </a:cubicBezTo>
                <a:cubicBezTo>
                  <a:pt x="19969" y="7315"/>
                  <a:pt x="20159" y="7879"/>
                  <a:pt x="20159" y="8083"/>
                </a:cubicBezTo>
                <a:cubicBezTo>
                  <a:pt x="20159" y="8116"/>
                  <a:pt x="20145" y="8145"/>
                  <a:pt x="20115" y="8169"/>
                </a:cubicBezTo>
                <a:cubicBezTo>
                  <a:pt x="19200" y="8750"/>
                  <a:pt x="18734" y="9040"/>
                  <a:pt x="18720" y="9040"/>
                </a:cubicBezTo>
                <a:cubicBezTo>
                  <a:pt x="18660" y="9040"/>
                  <a:pt x="18487" y="8848"/>
                  <a:pt x="18202" y="8463"/>
                </a:cubicBezTo>
                <a:cubicBezTo>
                  <a:pt x="17917" y="8079"/>
                  <a:pt x="17722" y="7801"/>
                  <a:pt x="17617" y="7629"/>
                </a:cubicBezTo>
                <a:cubicBezTo>
                  <a:pt x="17468" y="7646"/>
                  <a:pt x="17355" y="7654"/>
                  <a:pt x="17280" y="7654"/>
                </a:cubicBezTo>
                <a:cubicBezTo>
                  <a:pt x="17204" y="7654"/>
                  <a:pt x="17092" y="7646"/>
                  <a:pt x="16942" y="7629"/>
                </a:cubicBezTo>
                <a:cubicBezTo>
                  <a:pt x="16837" y="7801"/>
                  <a:pt x="16643" y="8079"/>
                  <a:pt x="16357" y="8463"/>
                </a:cubicBezTo>
                <a:cubicBezTo>
                  <a:pt x="16072" y="8848"/>
                  <a:pt x="15900" y="9040"/>
                  <a:pt x="15839" y="9040"/>
                </a:cubicBezTo>
                <a:cubicBezTo>
                  <a:pt x="15825" y="9040"/>
                  <a:pt x="15360" y="8750"/>
                  <a:pt x="14445" y="8169"/>
                </a:cubicBezTo>
                <a:cubicBezTo>
                  <a:pt x="14414" y="8145"/>
                  <a:pt x="14400" y="8116"/>
                  <a:pt x="14400" y="8083"/>
                </a:cubicBezTo>
                <a:cubicBezTo>
                  <a:pt x="14400" y="7879"/>
                  <a:pt x="14591" y="7315"/>
                  <a:pt x="14973" y="6390"/>
                </a:cubicBezTo>
                <a:cubicBezTo>
                  <a:pt x="14839" y="6186"/>
                  <a:pt x="14726" y="5973"/>
                  <a:pt x="14636" y="5753"/>
                </a:cubicBezTo>
                <a:cubicBezTo>
                  <a:pt x="13519" y="5630"/>
                  <a:pt x="12960" y="5503"/>
                  <a:pt x="12960" y="5372"/>
                </a:cubicBezTo>
                <a:lnTo>
                  <a:pt x="12960" y="3655"/>
                </a:lnTo>
                <a:cubicBezTo>
                  <a:pt x="12960" y="3525"/>
                  <a:pt x="13519" y="3398"/>
                  <a:pt x="14636" y="3275"/>
                </a:cubicBezTo>
                <a:cubicBezTo>
                  <a:pt x="14734" y="3038"/>
                  <a:pt x="14846" y="2825"/>
                  <a:pt x="14973" y="2637"/>
                </a:cubicBezTo>
                <a:cubicBezTo>
                  <a:pt x="14591" y="1713"/>
                  <a:pt x="14400" y="1149"/>
                  <a:pt x="14400" y="944"/>
                </a:cubicBezTo>
                <a:cubicBezTo>
                  <a:pt x="14400" y="912"/>
                  <a:pt x="14414" y="883"/>
                  <a:pt x="14445" y="859"/>
                </a:cubicBezTo>
                <a:cubicBezTo>
                  <a:pt x="14474" y="842"/>
                  <a:pt x="14606" y="760"/>
                  <a:pt x="14839" y="613"/>
                </a:cubicBezTo>
                <a:cubicBezTo>
                  <a:pt x="15071" y="466"/>
                  <a:pt x="15292" y="327"/>
                  <a:pt x="15503" y="196"/>
                </a:cubicBezTo>
                <a:cubicBezTo>
                  <a:pt x="15713" y="66"/>
                  <a:pt x="15825" y="0"/>
                  <a:pt x="15839" y="0"/>
                </a:cubicBezTo>
                <a:cubicBezTo>
                  <a:pt x="15900" y="0"/>
                  <a:pt x="16072" y="190"/>
                  <a:pt x="16357" y="570"/>
                </a:cubicBezTo>
                <a:cubicBezTo>
                  <a:pt x="16643" y="951"/>
                  <a:pt x="16837" y="1227"/>
                  <a:pt x="16942" y="1398"/>
                </a:cubicBezTo>
                <a:cubicBezTo>
                  <a:pt x="17092" y="1382"/>
                  <a:pt x="17204" y="1374"/>
                  <a:pt x="17280" y="1374"/>
                </a:cubicBezTo>
                <a:cubicBezTo>
                  <a:pt x="17355" y="1374"/>
                  <a:pt x="17468" y="1382"/>
                  <a:pt x="17617" y="1398"/>
                </a:cubicBezTo>
                <a:cubicBezTo>
                  <a:pt x="18000" y="818"/>
                  <a:pt x="18345" y="360"/>
                  <a:pt x="18652" y="25"/>
                </a:cubicBezTo>
                <a:lnTo>
                  <a:pt x="18720" y="0"/>
                </a:lnTo>
                <a:cubicBezTo>
                  <a:pt x="18750" y="0"/>
                  <a:pt x="19215" y="286"/>
                  <a:pt x="20115" y="859"/>
                </a:cubicBezTo>
                <a:cubicBezTo>
                  <a:pt x="20145" y="883"/>
                  <a:pt x="20159" y="912"/>
                  <a:pt x="20159" y="944"/>
                </a:cubicBezTo>
                <a:cubicBezTo>
                  <a:pt x="20159" y="1149"/>
                  <a:pt x="19969" y="1713"/>
                  <a:pt x="19586" y="2637"/>
                </a:cubicBezTo>
                <a:cubicBezTo>
                  <a:pt x="19713" y="2825"/>
                  <a:pt x="19825" y="3038"/>
                  <a:pt x="19924" y="3275"/>
                </a:cubicBezTo>
                <a:cubicBezTo>
                  <a:pt x="21041" y="3398"/>
                  <a:pt x="21600" y="3525"/>
                  <a:pt x="21600" y="3655"/>
                </a:cubicBezTo>
                <a:close/>
                <a:moveTo>
                  <a:pt x="9236" y="13014"/>
                </a:moveTo>
                <a:cubicBezTo>
                  <a:pt x="9799" y="12401"/>
                  <a:pt x="10080" y="11661"/>
                  <a:pt x="10080" y="10794"/>
                </a:cubicBezTo>
                <a:cubicBezTo>
                  <a:pt x="10080" y="9927"/>
                  <a:pt x="9799" y="9187"/>
                  <a:pt x="9236" y="8574"/>
                </a:cubicBezTo>
                <a:cubicBezTo>
                  <a:pt x="8673" y="7960"/>
                  <a:pt x="7995" y="7654"/>
                  <a:pt x="7200" y="7654"/>
                </a:cubicBezTo>
                <a:cubicBezTo>
                  <a:pt x="6405" y="7654"/>
                  <a:pt x="5726" y="7960"/>
                  <a:pt x="5164" y="8574"/>
                </a:cubicBezTo>
                <a:cubicBezTo>
                  <a:pt x="4602" y="9187"/>
                  <a:pt x="4320" y="9927"/>
                  <a:pt x="4320" y="10794"/>
                </a:cubicBezTo>
                <a:cubicBezTo>
                  <a:pt x="4320" y="11661"/>
                  <a:pt x="4602" y="12401"/>
                  <a:pt x="5164" y="13014"/>
                </a:cubicBezTo>
                <a:cubicBezTo>
                  <a:pt x="5726" y="13627"/>
                  <a:pt x="6405" y="13934"/>
                  <a:pt x="7200" y="13934"/>
                </a:cubicBezTo>
                <a:cubicBezTo>
                  <a:pt x="7995" y="13934"/>
                  <a:pt x="8673" y="13627"/>
                  <a:pt x="9236" y="13014"/>
                </a:cubicBezTo>
                <a:close/>
                <a:moveTo>
                  <a:pt x="14400" y="9678"/>
                </a:moveTo>
                <a:lnTo>
                  <a:pt x="14400" y="11947"/>
                </a:lnTo>
                <a:cubicBezTo>
                  <a:pt x="14400" y="12029"/>
                  <a:pt x="14373" y="12108"/>
                  <a:pt x="14321" y="12186"/>
                </a:cubicBezTo>
                <a:cubicBezTo>
                  <a:pt x="14268" y="12264"/>
                  <a:pt x="14208" y="12307"/>
                  <a:pt x="14141" y="12315"/>
                </a:cubicBezTo>
                <a:lnTo>
                  <a:pt x="12397" y="12609"/>
                </a:lnTo>
                <a:cubicBezTo>
                  <a:pt x="12315" y="12895"/>
                  <a:pt x="12195" y="13206"/>
                  <a:pt x="12038" y="13541"/>
                </a:cubicBezTo>
                <a:cubicBezTo>
                  <a:pt x="12292" y="13934"/>
                  <a:pt x="12630" y="14404"/>
                  <a:pt x="13050" y="14952"/>
                </a:cubicBezTo>
                <a:cubicBezTo>
                  <a:pt x="13102" y="15034"/>
                  <a:pt x="13129" y="15116"/>
                  <a:pt x="13129" y="15197"/>
                </a:cubicBezTo>
                <a:cubicBezTo>
                  <a:pt x="13129" y="15295"/>
                  <a:pt x="13102" y="15373"/>
                  <a:pt x="13050" y="15430"/>
                </a:cubicBezTo>
                <a:cubicBezTo>
                  <a:pt x="12878" y="15676"/>
                  <a:pt x="12568" y="16042"/>
                  <a:pt x="12121" y="16528"/>
                </a:cubicBezTo>
                <a:cubicBezTo>
                  <a:pt x="11675" y="17015"/>
                  <a:pt x="11381" y="17258"/>
                  <a:pt x="11238" y="17258"/>
                </a:cubicBezTo>
                <a:cubicBezTo>
                  <a:pt x="11156" y="17258"/>
                  <a:pt x="11077" y="17229"/>
                  <a:pt x="11003" y="17172"/>
                </a:cubicBezTo>
                <a:lnTo>
                  <a:pt x="9708" y="16068"/>
                </a:lnTo>
                <a:cubicBezTo>
                  <a:pt x="9432" y="16224"/>
                  <a:pt x="9143" y="16350"/>
                  <a:pt x="8842" y="16448"/>
                </a:cubicBezTo>
                <a:cubicBezTo>
                  <a:pt x="8760" y="17332"/>
                  <a:pt x="8673" y="17965"/>
                  <a:pt x="8584" y="18350"/>
                </a:cubicBezTo>
                <a:cubicBezTo>
                  <a:pt x="8531" y="18546"/>
                  <a:pt x="8419" y="18644"/>
                  <a:pt x="8246" y="18644"/>
                </a:cubicBezTo>
                <a:lnTo>
                  <a:pt x="6153" y="18644"/>
                </a:lnTo>
                <a:cubicBezTo>
                  <a:pt x="6071" y="18644"/>
                  <a:pt x="5996" y="18613"/>
                  <a:pt x="5929" y="18552"/>
                </a:cubicBezTo>
                <a:cubicBezTo>
                  <a:pt x="5862" y="18491"/>
                  <a:pt x="5824" y="18419"/>
                  <a:pt x="5817" y="18337"/>
                </a:cubicBezTo>
                <a:lnTo>
                  <a:pt x="5557" y="16461"/>
                </a:lnTo>
                <a:cubicBezTo>
                  <a:pt x="5303" y="16379"/>
                  <a:pt x="5021" y="16252"/>
                  <a:pt x="4714" y="16080"/>
                </a:cubicBezTo>
                <a:lnTo>
                  <a:pt x="3386" y="17172"/>
                </a:lnTo>
                <a:cubicBezTo>
                  <a:pt x="3334" y="17229"/>
                  <a:pt x="3258" y="17258"/>
                  <a:pt x="3161" y="17258"/>
                </a:cubicBezTo>
                <a:cubicBezTo>
                  <a:pt x="3079" y="17258"/>
                  <a:pt x="3000" y="17225"/>
                  <a:pt x="2926" y="17160"/>
                </a:cubicBezTo>
                <a:cubicBezTo>
                  <a:pt x="1845" y="16072"/>
                  <a:pt x="1305" y="15418"/>
                  <a:pt x="1305" y="15197"/>
                </a:cubicBezTo>
                <a:cubicBezTo>
                  <a:pt x="1305" y="15124"/>
                  <a:pt x="1332" y="15046"/>
                  <a:pt x="1384" y="14964"/>
                </a:cubicBezTo>
                <a:cubicBezTo>
                  <a:pt x="1459" y="14850"/>
                  <a:pt x="1613" y="14633"/>
                  <a:pt x="1845" y="14314"/>
                </a:cubicBezTo>
                <a:cubicBezTo>
                  <a:pt x="2078" y="13995"/>
                  <a:pt x="2254" y="13746"/>
                  <a:pt x="2374" y="13566"/>
                </a:cubicBezTo>
                <a:cubicBezTo>
                  <a:pt x="2202" y="13206"/>
                  <a:pt x="2070" y="12871"/>
                  <a:pt x="1980" y="12560"/>
                </a:cubicBezTo>
                <a:lnTo>
                  <a:pt x="270" y="12266"/>
                </a:lnTo>
                <a:cubicBezTo>
                  <a:pt x="195" y="12258"/>
                  <a:pt x="132" y="12219"/>
                  <a:pt x="79" y="12149"/>
                </a:cubicBezTo>
                <a:cubicBezTo>
                  <a:pt x="27" y="12080"/>
                  <a:pt x="0" y="12000"/>
                  <a:pt x="0" y="11910"/>
                </a:cubicBezTo>
                <a:lnTo>
                  <a:pt x="0" y="9641"/>
                </a:lnTo>
                <a:cubicBezTo>
                  <a:pt x="0" y="9559"/>
                  <a:pt x="27" y="9480"/>
                  <a:pt x="79" y="9402"/>
                </a:cubicBezTo>
                <a:cubicBezTo>
                  <a:pt x="132" y="9324"/>
                  <a:pt x="191" y="9281"/>
                  <a:pt x="259" y="9273"/>
                </a:cubicBezTo>
                <a:lnTo>
                  <a:pt x="2002" y="8979"/>
                </a:lnTo>
                <a:cubicBezTo>
                  <a:pt x="2085" y="8693"/>
                  <a:pt x="2206" y="8382"/>
                  <a:pt x="2363" y="8046"/>
                </a:cubicBezTo>
                <a:cubicBezTo>
                  <a:pt x="2107" y="7654"/>
                  <a:pt x="1771" y="7184"/>
                  <a:pt x="1350" y="6636"/>
                </a:cubicBezTo>
                <a:cubicBezTo>
                  <a:pt x="1297" y="6546"/>
                  <a:pt x="1272" y="6464"/>
                  <a:pt x="1272" y="6390"/>
                </a:cubicBezTo>
                <a:cubicBezTo>
                  <a:pt x="1272" y="6292"/>
                  <a:pt x="1297" y="6211"/>
                  <a:pt x="1350" y="6145"/>
                </a:cubicBezTo>
                <a:cubicBezTo>
                  <a:pt x="1515" y="5900"/>
                  <a:pt x="1823" y="5536"/>
                  <a:pt x="2272" y="5054"/>
                </a:cubicBezTo>
                <a:cubicBezTo>
                  <a:pt x="2722" y="4571"/>
                  <a:pt x="3019" y="4330"/>
                  <a:pt x="3161" y="4330"/>
                </a:cubicBezTo>
                <a:cubicBezTo>
                  <a:pt x="3244" y="4330"/>
                  <a:pt x="3322" y="4358"/>
                  <a:pt x="3398" y="4416"/>
                </a:cubicBezTo>
                <a:lnTo>
                  <a:pt x="4691" y="5520"/>
                </a:lnTo>
                <a:cubicBezTo>
                  <a:pt x="4947" y="5372"/>
                  <a:pt x="5235" y="5242"/>
                  <a:pt x="5557" y="5127"/>
                </a:cubicBezTo>
                <a:cubicBezTo>
                  <a:pt x="5640" y="4244"/>
                  <a:pt x="5726" y="3614"/>
                  <a:pt x="5817" y="3238"/>
                </a:cubicBezTo>
                <a:cubicBezTo>
                  <a:pt x="5869" y="3042"/>
                  <a:pt x="5982" y="2944"/>
                  <a:pt x="6153" y="2944"/>
                </a:cubicBezTo>
                <a:lnTo>
                  <a:pt x="8246" y="2944"/>
                </a:lnTo>
                <a:cubicBezTo>
                  <a:pt x="8329" y="2944"/>
                  <a:pt x="8403" y="2975"/>
                  <a:pt x="8471" y="3036"/>
                </a:cubicBezTo>
                <a:cubicBezTo>
                  <a:pt x="8539" y="3097"/>
                  <a:pt x="8576" y="3169"/>
                  <a:pt x="8584" y="3250"/>
                </a:cubicBezTo>
                <a:lnTo>
                  <a:pt x="8842" y="5127"/>
                </a:lnTo>
                <a:cubicBezTo>
                  <a:pt x="9098" y="5209"/>
                  <a:pt x="9378" y="5335"/>
                  <a:pt x="9686" y="5507"/>
                </a:cubicBezTo>
                <a:lnTo>
                  <a:pt x="11014" y="4416"/>
                </a:lnTo>
                <a:cubicBezTo>
                  <a:pt x="11074" y="4358"/>
                  <a:pt x="11149" y="4330"/>
                  <a:pt x="11238" y="4330"/>
                </a:cubicBezTo>
                <a:cubicBezTo>
                  <a:pt x="11321" y="4330"/>
                  <a:pt x="11400" y="4363"/>
                  <a:pt x="11475" y="4428"/>
                </a:cubicBezTo>
                <a:cubicBezTo>
                  <a:pt x="12555" y="5516"/>
                  <a:pt x="13095" y="6170"/>
                  <a:pt x="13095" y="6390"/>
                </a:cubicBezTo>
                <a:cubicBezTo>
                  <a:pt x="13095" y="6464"/>
                  <a:pt x="13069" y="6542"/>
                  <a:pt x="13016" y="6624"/>
                </a:cubicBezTo>
                <a:cubicBezTo>
                  <a:pt x="12927" y="6754"/>
                  <a:pt x="12769" y="6975"/>
                  <a:pt x="12544" y="7286"/>
                </a:cubicBezTo>
                <a:cubicBezTo>
                  <a:pt x="12319" y="7597"/>
                  <a:pt x="12150" y="7842"/>
                  <a:pt x="12038" y="8022"/>
                </a:cubicBezTo>
                <a:cubicBezTo>
                  <a:pt x="12210" y="8414"/>
                  <a:pt x="12337" y="8750"/>
                  <a:pt x="12420" y="9028"/>
                </a:cubicBezTo>
                <a:lnTo>
                  <a:pt x="14130" y="9310"/>
                </a:lnTo>
                <a:cubicBezTo>
                  <a:pt x="14205" y="9326"/>
                  <a:pt x="14268" y="9369"/>
                  <a:pt x="14321" y="9439"/>
                </a:cubicBezTo>
                <a:cubicBezTo>
                  <a:pt x="14373" y="9508"/>
                  <a:pt x="14400" y="9588"/>
                  <a:pt x="14400" y="9678"/>
                </a:cubicBezTo>
                <a:close/>
                <a:moveTo>
                  <a:pt x="14400" y="9678"/>
                </a:moveTo>
              </a:path>
            </a:pathLst>
          </a:custGeom>
          <a:solidFill>
            <a:srgbClr val="7DC8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497" y="1104678"/>
            <a:ext cx="8895135" cy="5003514"/>
          </a:xfrm>
          <a:prstGeom prst="rect">
            <a:avLst/>
          </a:prstGeom>
        </p:spPr>
      </p:pic>
    </p:spTree>
    <p:extLst>
      <p:ext uri="{BB962C8B-B14F-4D97-AF65-F5344CB8AC3E}">
        <p14:creationId xmlns:p14="http://schemas.microsoft.com/office/powerpoint/2010/main" val="697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3125" y="855663"/>
            <a:ext cx="3698875" cy="5386387"/>
          </a:xfrm>
        </p:spPr>
        <p:txBody>
          <a:bodyPr vert="horz" lIns="91440" tIns="45720" rIns="91440" bIns="45720" rtlCol="0" anchor="t">
            <a:normAutofit/>
          </a:bodyPr>
          <a:lstStyle/>
          <a:p>
            <a:pPr>
              <a:lnSpc>
                <a:spcPct val="100000"/>
              </a:lnSpc>
            </a:pPr>
            <a:endParaRPr lang="en-GB"/>
          </a:p>
          <a:p>
            <a:pPr>
              <a:lnSpc>
                <a:spcPct val="100000"/>
              </a:lnSpc>
            </a:pPr>
            <a:endParaRPr lang="en-GB"/>
          </a:p>
          <a:p>
            <a:pPr>
              <a:lnSpc>
                <a:spcPct val="100000"/>
              </a:lnSpc>
            </a:pPr>
            <a:endParaRPr lang="en-GB"/>
          </a:p>
        </p:txBody>
      </p:sp>
      <p:sp>
        <p:nvSpPr>
          <p:cNvPr id="8" name="Rectangle 7">
            <a:extLst>
              <a:ext uri="{FF2B5EF4-FFF2-40B4-BE49-F238E27FC236}">
                <a16:creationId xmlns:a16="http://schemas.microsoft.com/office/drawing/2014/main" id="{7143DD4D-91B6-01B2-0BA1-075CC1A8B299}"/>
              </a:ext>
            </a:extLst>
          </p:cNvPr>
          <p:cNvSpPr/>
          <p:nvPr/>
        </p:nvSpPr>
        <p:spPr>
          <a:xfrm>
            <a:off x="314374" y="675291"/>
            <a:ext cx="2654889" cy="582393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0000"/>
              </a:lnSpc>
            </a:pPr>
            <a:r>
              <a:rPr lang="en-GB" sz="2800" dirty="0">
                <a:solidFill>
                  <a:srgbClr val="005EB8"/>
                </a:solidFill>
              </a:rPr>
              <a:t>Objective</a:t>
            </a:r>
          </a:p>
          <a:p>
            <a:pPr>
              <a:lnSpc>
                <a:spcPct val="100000"/>
              </a:lnSpc>
            </a:pPr>
            <a:endParaRPr lang="en-GB" dirty="0"/>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pPr>
              <a:lnSpc>
                <a:spcPct val="100000"/>
              </a:lnSpc>
            </a:pPr>
            <a:endParaRPr lang="en-GB" dirty="0">
              <a:cs typeface="Verdana" panose="020B0604030504040204" pitchFamily="34" charset="0"/>
            </a:endParaRPr>
          </a:p>
          <a:p>
            <a:endParaRPr lang="en-GB" sz="3200" dirty="0">
              <a:solidFill>
                <a:schemeClr val="bg1"/>
              </a:solidFill>
              <a:latin typeface="+mj-lt"/>
            </a:endParaRPr>
          </a:p>
          <a:p>
            <a:pPr>
              <a:lnSpc>
                <a:spcPct val="100000"/>
              </a:lnSpc>
            </a:pPr>
            <a:endParaRPr lang="en-GB" sz="2000" dirty="0">
              <a:ea typeface="Verdana"/>
              <a:cs typeface="Verdana" panose="020B0604030504040204" pitchFamily="34" charset="0"/>
            </a:endParaRPr>
          </a:p>
          <a:p>
            <a:pPr>
              <a:lnSpc>
                <a:spcPct val="100000"/>
              </a:lnSpc>
            </a:pPr>
            <a:r>
              <a:rPr lang="en-GB" sz="2000" dirty="0">
                <a:cs typeface="Verdana" panose="020B0604030504040204" pitchFamily="34" charset="0"/>
              </a:rPr>
              <a:t>We will continue to embed </a:t>
            </a:r>
            <a:r>
              <a:rPr lang="en-GB" sz="2000" dirty="0" smtClean="0">
                <a:cs typeface="Verdana" panose="020B0604030504040204" pitchFamily="34" charset="0"/>
              </a:rPr>
              <a:t>our learnings since </a:t>
            </a:r>
            <a:r>
              <a:rPr lang="en-GB" sz="2000" dirty="0">
                <a:cs typeface="Verdana" panose="020B0604030504040204" pitchFamily="34" charset="0"/>
              </a:rPr>
              <a:t>the launch of this strategy to ensure consistent good practice across our </a:t>
            </a:r>
            <a:r>
              <a:rPr lang="en-GB" sz="2000" dirty="0" smtClean="0">
                <a:cs typeface="Verdana" panose="020B0604030504040204" pitchFamily="34" charset="0"/>
              </a:rPr>
              <a:t>services</a:t>
            </a:r>
            <a:endParaRPr lang="en-GB" sz="2000" dirty="0"/>
          </a:p>
        </p:txBody>
      </p:sp>
      <p:sp>
        <p:nvSpPr>
          <p:cNvPr id="9" name="Title 1"/>
          <p:cNvSpPr txBox="1">
            <a:spLocks/>
          </p:cNvSpPr>
          <p:nvPr/>
        </p:nvSpPr>
        <p:spPr>
          <a:xfrm>
            <a:off x="431917" y="980303"/>
            <a:ext cx="3606684" cy="2018271"/>
          </a:xfrm>
          <a:prstGeom prst="rect">
            <a:avLst/>
          </a:prstGeom>
        </p:spPr>
        <p:txBody>
          <a:bodyPr vert="horz" lIns="91440" tIns="45720" rIns="91440" bIns="45720" rtlCol="0" anchor="t">
            <a:noAutofit/>
          </a:bodyPr>
          <a:lstStyle>
            <a:lvl1pPr marL="0" algn="l" defTabSz="914400" rtl="0" eaLnBrk="1" latinLnBrk="0" hangingPunct="1">
              <a:lnSpc>
                <a:spcPct val="70000"/>
              </a:lnSpc>
              <a:spcBef>
                <a:spcPct val="0"/>
              </a:spcBef>
              <a:buNone/>
              <a:defRPr lang="en-GB" sz="5000" kern="1200" spc="0" dirty="0">
                <a:solidFill>
                  <a:srgbClr val="005EB8"/>
                </a:solidFill>
                <a:latin typeface="Impact" panose="020B0806030902050204" pitchFamily="34" charset="0"/>
                <a:ea typeface="+mn-ea"/>
                <a:cs typeface="+mn-cs"/>
              </a:defRPr>
            </a:lvl1pPr>
          </a:lstStyle>
          <a:p>
            <a:r>
              <a:rPr lang="en-GB" sz="3800" smtClean="0">
                <a:solidFill>
                  <a:srgbClr val="7DC8FF"/>
                </a:solidFill>
              </a:rPr>
              <a:t>EMBEDDING LEARNING</a:t>
            </a:r>
            <a:endParaRPr lang="en-GB" sz="3800">
              <a:solidFill>
                <a:srgbClr val="7DC8FF"/>
              </a:solidFill>
            </a:endParaRPr>
          </a:p>
        </p:txBody>
      </p:sp>
      <p:sp>
        <p:nvSpPr>
          <p:cNvPr id="10" name="AutoShape 172">
            <a:extLst>
              <a:ext uri="{FF2B5EF4-FFF2-40B4-BE49-F238E27FC236}">
                <a16:creationId xmlns:a16="http://schemas.microsoft.com/office/drawing/2014/main" id="{6EE06E6D-2968-934E-3A3C-CCB021860BC2}"/>
              </a:ext>
            </a:extLst>
          </p:cNvPr>
          <p:cNvSpPr>
            <a:spLocks noChangeAspect="1"/>
          </p:cNvSpPr>
          <p:nvPr/>
        </p:nvSpPr>
        <p:spPr bwMode="auto">
          <a:xfrm>
            <a:off x="480041" y="1904527"/>
            <a:ext cx="1532847" cy="1405985"/>
          </a:xfrm>
          <a:custGeom>
            <a:avLst/>
            <a:gdLst/>
            <a:ahLst/>
            <a:cxnLst/>
            <a:rect l="0" t="0" r="r" b="b"/>
            <a:pathLst>
              <a:path w="21600" h="21600">
                <a:moveTo>
                  <a:pt x="18720" y="17074"/>
                </a:moveTo>
                <a:cubicBezTo>
                  <a:pt x="18720" y="16649"/>
                  <a:pt x="18577" y="16281"/>
                  <a:pt x="18292" y="15970"/>
                </a:cubicBezTo>
                <a:cubicBezTo>
                  <a:pt x="18007" y="15659"/>
                  <a:pt x="17670" y="15504"/>
                  <a:pt x="17280" y="15504"/>
                </a:cubicBezTo>
                <a:cubicBezTo>
                  <a:pt x="16890" y="15504"/>
                  <a:pt x="16552" y="15659"/>
                  <a:pt x="16268" y="15970"/>
                </a:cubicBezTo>
                <a:cubicBezTo>
                  <a:pt x="15982" y="16281"/>
                  <a:pt x="15839" y="16649"/>
                  <a:pt x="15839" y="17074"/>
                </a:cubicBezTo>
                <a:cubicBezTo>
                  <a:pt x="15839" y="17507"/>
                  <a:pt x="15981" y="17877"/>
                  <a:pt x="16262" y="18184"/>
                </a:cubicBezTo>
                <a:cubicBezTo>
                  <a:pt x="16542" y="18491"/>
                  <a:pt x="16882" y="18644"/>
                  <a:pt x="17280" y="18644"/>
                </a:cubicBezTo>
                <a:cubicBezTo>
                  <a:pt x="17677" y="18644"/>
                  <a:pt x="18017" y="18491"/>
                  <a:pt x="18297" y="18184"/>
                </a:cubicBezTo>
                <a:cubicBezTo>
                  <a:pt x="18579" y="17877"/>
                  <a:pt x="18720" y="17507"/>
                  <a:pt x="18720" y="17074"/>
                </a:cubicBezTo>
                <a:close/>
                <a:moveTo>
                  <a:pt x="18720" y="4514"/>
                </a:moveTo>
                <a:cubicBezTo>
                  <a:pt x="18720" y="4089"/>
                  <a:pt x="18577" y="3721"/>
                  <a:pt x="18292" y="3410"/>
                </a:cubicBezTo>
                <a:cubicBezTo>
                  <a:pt x="18007" y="3099"/>
                  <a:pt x="17670" y="2944"/>
                  <a:pt x="17280" y="2944"/>
                </a:cubicBezTo>
                <a:cubicBezTo>
                  <a:pt x="16890" y="2944"/>
                  <a:pt x="16552" y="3099"/>
                  <a:pt x="16268" y="3410"/>
                </a:cubicBezTo>
                <a:cubicBezTo>
                  <a:pt x="15982" y="3721"/>
                  <a:pt x="15839" y="4089"/>
                  <a:pt x="15839" y="4514"/>
                </a:cubicBezTo>
                <a:cubicBezTo>
                  <a:pt x="15839" y="4947"/>
                  <a:pt x="15981" y="5317"/>
                  <a:pt x="16262" y="5624"/>
                </a:cubicBezTo>
                <a:cubicBezTo>
                  <a:pt x="16542" y="5931"/>
                  <a:pt x="16882" y="6084"/>
                  <a:pt x="17280" y="6084"/>
                </a:cubicBezTo>
                <a:cubicBezTo>
                  <a:pt x="17677" y="6084"/>
                  <a:pt x="18017" y="5931"/>
                  <a:pt x="18297" y="5624"/>
                </a:cubicBezTo>
                <a:cubicBezTo>
                  <a:pt x="18579" y="5317"/>
                  <a:pt x="18720" y="4947"/>
                  <a:pt x="18720" y="4514"/>
                </a:cubicBezTo>
                <a:close/>
                <a:moveTo>
                  <a:pt x="21600" y="16215"/>
                </a:moveTo>
                <a:lnTo>
                  <a:pt x="21600" y="17932"/>
                </a:lnTo>
                <a:cubicBezTo>
                  <a:pt x="21600" y="18063"/>
                  <a:pt x="21041" y="18190"/>
                  <a:pt x="19924" y="18313"/>
                </a:cubicBezTo>
                <a:cubicBezTo>
                  <a:pt x="19833" y="18534"/>
                  <a:pt x="19721" y="18746"/>
                  <a:pt x="19586" y="18951"/>
                </a:cubicBezTo>
                <a:cubicBezTo>
                  <a:pt x="19969" y="19875"/>
                  <a:pt x="20159" y="20439"/>
                  <a:pt x="20159" y="20643"/>
                </a:cubicBezTo>
                <a:cubicBezTo>
                  <a:pt x="20159" y="20676"/>
                  <a:pt x="20145" y="20705"/>
                  <a:pt x="20115" y="20729"/>
                </a:cubicBezTo>
                <a:cubicBezTo>
                  <a:pt x="19200" y="21310"/>
                  <a:pt x="18734" y="21600"/>
                  <a:pt x="18720" y="21600"/>
                </a:cubicBezTo>
                <a:cubicBezTo>
                  <a:pt x="18660" y="21600"/>
                  <a:pt x="18487" y="21408"/>
                  <a:pt x="18202" y="21023"/>
                </a:cubicBezTo>
                <a:cubicBezTo>
                  <a:pt x="17917" y="20639"/>
                  <a:pt x="17722" y="20361"/>
                  <a:pt x="17617" y="20190"/>
                </a:cubicBezTo>
                <a:cubicBezTo>
                  <a:pt x="17468" y="20206"/>
                  <a:pt x="17355" y="20214"/>
                  <a:pt x="17280" y="20214"/>
                </a:cubicBezTo>
                <a:cubicBezTo>
                  <a:pt x="17204" y="20214"/>
                  <a:pt x="17092" y="20206"/>
                  <a:pt x="16942" y="20190"/>
                </a:cubicBezTo>
                <a:cubicBezTo>
                  <a:pt x="16837" y="20361"/>
                  <a:pt x="16643" y="20639"/>
                  <a:pt x="16357" y="21023"/>
                </a:cubicBezTo>
                <a:cubicBezTo>
                  <a:pt x="16072" y="21408"/>
                  <a:pt x="15900" y="21600"/>
                  <a:pt x="15839" y="21600"/>
                </a:cubicBezTo>
                <a:cubicBezTo>
                  <a:pt x="15825" y="21600"/>
                  <a:pt x="15360" y="21310"/>
                  <a:pt x="14445" y="20729"/>
                </a:cubicBezTo>
                <a:cubicBezTo>
                  <a:pt x="14414" y="20705"/>
                  <a:pt x="14400" y="20676"/>
                  <a:pt x="14400" y="20643"/>
                </a:cubicBezTo>
                <a:cubicBezTo>
                  <a:pt x="14400" y="20439"/>
                  <a:pt x="14591" y="19875"/>
                  <a:pt x="14973" y="18951"/>
                </a:cubicBezTo>
                <a:cubicBezTo>
                  <a:pt x="14839" y="18746"/>
                  <a:pt x="14726" y="18534"/>
                  <a:pt x="14636" y="18313"/>
                </a:cubicBezTo>
                <a:cubicBezTo>
                  <a:pt x="13519" y="18190"/>
                  <a:pt x="12960" y="18063"/>
                  <a:pt x="12960" y="17932"/>
                </a:cubicBezTo>
                <a:lnTo>
                  <a:pt x="12960" y="16215"/>
                </a:lnTo>
                <a:cubicBezTo>
                  <a:pt x="12960" y="16085"/>
                  <a:pt x="13519" y="15958"/>
                  <a:pt x="14636" y="15835"/>
                </a:cubicBezTo>
                <a:cubicBezTo>
                  <a:pt x="14734" y="15598"/>
                  <a:pt x="14846" y="15385"/>
                  <a:pt x="14973" y="15197"/>
                </a:cubicBezTo>
                <a:cubicBezTo>
                  <a:pt x="14591" y="14273"/>
                  <a:pt x="14400" y="13709"/>
                  <a:pt x="14400" y="13505"/>
                </a:cubicBezTo>
                <a:cubicBezTo>
                  <a:pt x="14400" y="13472"/>
                  <a:pt x="14414" y="13443"/>
                  <a:pt x="14445" y="13419"/>
                </a:cubicBezTo>
                <a:cubicBezTo>
                  <a:pt x="14474" y="13402"/>
                  <a:pt x="14606" y="13321"/>
                  <a:pt x="14839" y="13174"/>
                </a:cubicBezTo>
                <a:cubicBezTo>
                  <a:pt x="15071" y="13026"/>
                  <a:pt x="15292" y="12887"/>
                  <a:pt x="15503" y="12757"/>
                </a:cubicBezTo>
                <a:cubicBezTo>
                  <a:pt x="15713" y="12626"/>
                  <a:pt x="15825" y="12560"/>
                  <a:pt x="15839" y="12560"/>
                </a:cubicBezTo>
                <a:cubicBezTo>
                  <a:pt x="15900" y="12560"/>
                  <a:pt x="16072" y="12750"/>
                  <a:pt x="16357" y="13130"/>
                </a:cubicBezTo>
                <a:cubicBezTo>
                  <a:pt x="16643" y="13511"/>
                  <a:pt x="16837" y="13787"/>
                  <a:pt x="16942" y="13958"/>
                </a:cubicBezTo>
                <a:cubicBezTo>
                  <a:pt x="17092" y="13942"/>
                  <a:pt x="17204" y="13934"/>
                  <a:pt x="17280" y="13934"/>
                </a:cubicBezTo>
                <a:cubicBezTo>
                  <a:pt x="17355" y="13934"/>
                  <a:pt x="17468" y="13942"/>
                  <a:pt x="17617" y="13958"/>
                </a:cubicBezTo>
                <a:cubicBezTo>
                  <a:pt x="18000" y="13378"/>
                  <a:pt x="18345" y="12920"/>
                  <a:pt x="18652" y="12585"/>
                </a:cubicBezTo>
                <a:lnTo>
                  <a:pt x="18720" y="12560"/>
                </a:lnTo>
                <a:cubicBezTo>
                  <a:pt x="18750" y="12560"/>
                  <a:pt x="19215" y="12846"/>
                  <a:pt x="20115" y="13419"/>
                </a:cubicBezTo>
                <a:cubicBezTo>
                  <a:pt x="20145" y="13443"/>
                  <a:pt x="20159" y="13472"/>
                  <a:pt x="20159" y="13505"/>
                </a:cubicBezTo>
                <a:cubicBezTo>
                  <a:pt x="20159" y="13709"/>
                  <a:pt x="19969" y="14273"/>
                  <a:pt x="19586" y="15197"/>
                </a:cubicBezTo>
                <a:cubicBezTo>
                  <a:pt x="19713" y="15385"/>
                  <a:pt x="19825" y="15598"/>
                  <a:pt x="19924" y="15835"/>
                </a:cubicBezTo>
                <a:cubicBezTo>
                  <a:pt x="21041" y="15958"/>
                  <a:pt x="21600" y="16085"/>
                  <a:pt x="21600" y="16215"/>
                </a:cubicBezTo>
                <a:close/>
                <a:moveTo>
                  <a:pt x="21600" y="3655"/>
                </a:moveTo>
                <a:lnTo>
                  <a:pt x="21600" y="5372"/>
                </a:lnTo>
                <a:cubicBezTo>
                  <a:pt x="21600" y="5503"/>
                  <a:pt x="21041" y="5630"/>
                  <a:pt x="19924" y="5753"/>
                </a:cubicBezTo>
                <a:cubicBezTo>
                  <a:pt x="19833" y="5973"/>
                  <a:pt x="19721" y="6186"/>
                  <a:pt x="19586" y="6390"/>
                </a:cubicBezTo>
                <a:cubicBezTo>
                  <a:pt x="19969" y="7315"/>
                  <a:pt x="20159" y="7879"/>
                  <a:pt x="20159" y="8083"/>
                </a:cubicBezTo>
                <a:cubicBezTo>
                  <a:pt x="20159" y="8116"/>
                  <a:pt x="20145" y="8145"/>
                  <a:pt x="20115" y="8169"/>
                </a:cubicBezTo>
                <a:cubicBezTo>
                  <a:pt x="19200" y="8750"/>
                  <a:pt x="18734" y="9040"/>
                  <a:pt x="18720" y="9040"/>
                </a:cubicBezTo>
                <a:cubicBezTo>
                  <a:pt x="18660" y="9040"/>
                  <a:pt x="18487" y="8848"/>
                  <a:pt x="18202" y="8463"/>
                </a:cubicBezTo>
                <a:cubicBezTo>
                  <a:pt x="17917" y="8079"/>
                  <a:pt x="17722" y="7801"/>
                  <a:pt x="17617" y="7629"/>
                </a:cubicBezTo>
                <a:cubicBezTo>
                  <a:pt x="17468" y="7646"/>
                  <a:pt x="17355" y="7654"/>
                  <a:pt x="17280" y="7654"/>
                </a:cubicBezTo>
                <a:cubicBezTo>
                  <a:pt x="17204" y="7654"/>
                  <a:pt x="17092" y="7646"/>
                  <a:pt x="16942" y="7629"/>
                </a:cubicBezTo>
                <a:cubicBezTo>
                  <a:pt x="16837" y="7801"/>
                  <a:pt x="16643" y="8079"/>
                  <a:pt x="16357" y="8463"/>
                </a:cubicBezTo>
                <a:cubicBezTo>
                  <a:pt x="16072" y="8848"/>
                  <a:pt x="15900" y="9040"/>
                  <a:pt x="15839" y="9040"/>
                </a:cubicBezTo>
                <a:cubicBezTo>
                  <a:pt x="15825" y="9040"/>
                  <a:pt x="15360" y="8750"/>
                  <a:pt x="14445" y="8169"/>
                </a:cubicBezTo>
                <a:cubicBezTo>
                  <a:pt x="14414" y="8145"/>
                  <a:pt x="14400" y="8116"/>
                  <a:pt x="14400" y="8083"/>
                </a:cubicBezTo>
                <a:cubicBezTo>
                  <a:pt x="14400" y="7879"/>
                  <a:pt x="14591" y="7315"/>
                  <a:pt x="14973" y="6390"/>
                </a:cubicBezTo>
                <a:cubicBezTo>
                  <a:pt x="14839" y="6186"/>
                  <a:pt x="14726" y="5973"/>
                  <a:pt x="14636" y="5753"/>
                </a:cubicBezTo>
                <a:cubicBezTo>
                  <a:pt x="13519" y="5630"/>
                  <a:pt x="12960" y="5503"/>
                  <a:pt x="12960" y="5372"/>
                </a:cubicBezTo>
                <a:lnTo>
                  <a:pt x="12960" y="3655"/>
                </a:lnTo>
                <a:cubicBezTo>
                  <a:pt x="12960" y="3525"/>
                  <a:pt x="13519" y="3398"/>
                  <a:pt x="14636" y="3275"/>
                </a:cubicBezTo>
                <a:cubicBezTo>
                  <a:pt x="14734" y="3038"/>
                  <a:pt x="14846" y="2825"/>
                  <a:pt x="14973" y="2637"/>
                </a:cubicBezTo>
                <a:cubicBezTo>
                  <a:pt x="14591" y="1713"/>
                  <a:pt x="14400" y="1149"/>
                  <a:pt x="14400" y="944"/>
                </a:cubicBezTo>
                <a:cubicBezTo>
                  <a:pt x="14400" y="912"/>
                  <a:pt x="14414" y="883"/>
                  <a:pt x="14445" y="859"/>
                </a:cubicBezTo>
                <a:cubicBezTo>
                  <a:pt x="14474" y="842"/>
                  <a:pt x="14606" y="760"/>
                  <a:pt x="14839" y="613"/>
                </a:cubicBezTo>
                <a:cubicBezTo>
                  <a:pt x="15071" y="466"/>
                  <a:pt x="15292" y="327"/>
                  <a:pt x="15503" y="196"/>
                </a:cubicBezTo>
                <a:cubicBezTo>
                  <a:pt x="15713" y="66"/>
                  <a:pt x="15825" y="0"/>
                  <a:pt x="15839" y="0"/>
                </a:cubicBezTo>
                <a:cubicBezTo>
                  <a:pt x="15900" y="0"/>
                  <a:pt x="16072" y="190"/>
                  <a:pt x="16357" y="570"/>
                </a:cubicBezTo>
                <a:cubicBezTo>
                  <a:pt x="16643" y="951"/>
                  <a:pt x="16837" y="1227"/>
                  <a:pt x="16942" y="1398"/>
                </a:cubicBezTo>
                <a:cubicBezTo>
                  <a:pt x="17092" y="1382"/>
                  <a:pt x="17204" y="1374"/>
                  <a:pt x="17280" y="1374"/>
                </a:cubicBezTo>
                <a:cubicBezTo>
                  <a:pt x="17355" y="1374"/>
                  <a:pt x="17468" y="1382"/>
                  <a:pt x="17617" y="1398"/>
                </a:cubicBezTo>
                <a:cubicBezTo>
                  <a:pt x="18000" y="818"/>
                  <a:pt x="18345" y="360"/>
                  <a:pt x="18652" y="25"/>
                </a:cubicBezTo>
                <a:lnTo>
                  <a:pt x="18720" y="0"/>
                </a:lnTo>
                <a:cubicBezTo>
                  <a:pt x="18750" y="0"/>
                  <a:pt x="19215" y="286"/>
                  <a:pt x="20115" y="859"/>
                </a:cubicBezTo>
                <a:cubicBezTo>
                  <a:pt x="20145" y="883"/>
                  <a:pt x="20159" y="912"/>
                  <a:pt x="20159" y="944"/>
                </a:cubicBezTo>
                <a:cubicBezTo>
                  <a:pt x="20159" y="1149"/>
                  <a:pt x="19969" y="1713"/>
                  <a:pt x="19586" y="2637"/>
                </a:cubicBezTo>
                <a:cubicBezTo>
                  <a:pt x="19713" y="2825"/>
                  <a:pt x="19825" y="3038"/>
                  <a:pt x="19924" y="3275"/>
                </a:cubicBezTo>
                <a:cubicBezTo>
                  <a:pt x="21041" y="3398"/>
                  <a:pt x="21600" y="3525"/>
                  <a:pt x="21600" y="3655"/>
                </a:cubicBezTo>
                <a:close/>
                <a:moveTo>
                  <a:pt x="9236" y="13014"/>
                </a:moveTo>
                <a:cubicBezTo>
                  <a:pt x="9799" y="12401"/>
                  <a:pt x="10080" y="11661"/>
                  <a:pt x="10080" y="10794"/>
                </a:cubicBezTo>
                <a:cubicBezTo>
                  <a:pt x="10080" y="9927"/>
                  <a:pt x="9799" y="9187"/>
                  <a:pt x="9236" y="8574"/>
                </a:cubicBezTo>
                <a:cubicBezTo>
                  <a:pt x="8673" y="7960"/>
                  <a:pt x="7995" y="7654"/>
                  <a:pt x="7200" y="7654"/>
                </a:cubicBezTo>
                <a:cubicBezTo>
                  <a:pt x="6405" y="7654"/>
                  <a:pt x="5726" y="7960"/>
                  <a:pt x="5164" y="8574"/>
                </a:cubicBezTo>
                <a:cubicBezTo>
                  <a:pt x="4602" y="9187"/>
                  <a:pt x="4320" y="9927"/>
                  <a:pt x="4320" y="10794"/>
                </a:cubicBezTo>
                <a:cubicBezTo>
                  <a:pt x="4320" y="11661"/>
                  <a:pt x="4602" y="12401"/>
                  <a:pt x="5164" y="13014"/>
                </a:cubicBezTo>
                <a:cubicBezTo>
                  <a:pt x="5726" y="13627"/>
                  <a:pt x="6405" y="13934"/>
                  <a:pt x="7200" y="13934"/>
                </a:cubicBezTo>
                <a:cubicBezTo>
                  <a:pt x="7995" y="13934"/>
                  <a:pt x="8673" y="13627"/>
                  <a:pt x="9236" y="13014"/>
                </a:cubicBezTo>
                <a:close/>
                <a:moveTo>
                  <a:pt x="14400" y="9678"/>
                </a:moveTo>
                <a:lnTo>
                  <a:pt x="14400" y="11947"/>
                </a:lnTo>
                <a:cubicBezTo>
                  <a:pt x="14400" y="12029"/>
                  <a:pt x="14373" y="12108"/>
                  <a:pt x="14321" y="12186"/>
                </a:cubicBezTo>
                <a:cubicBezTo>
                  <a:pt x="14268" y="12264"/>
                  <a:pt x="14208" y="12307"/>
                  <a:pt x="14141" y="12315"/>
                </a:cubicBezTo>
                <a:lnTo>
                  <a:pt x="12397" y="12609"/>
                </a:lnTo>
                <a:cubicBezTo>
                  <a:pt x="12315" y="12895"/>
                  <a:pt x="12195" y="13206"/>
                  <a:pt x="12038" y="13541"/>
                </a:cubicBezTo>
                <a:cubicBezTo>
                  <a:pt x="12292" y="13934"/>
                  <a:pt x="12630" y="14404"/>
                  <a:pt x="13050" y="14952"/>
                </a:cubicBezTo>
                <a:cubicBezTo>
                  <a:pt x="13102" y="15034"/>
                  <a:pt x="13129" y="15116"/>
                  <a:pt x="13129" y="15197"/>
                </a:cubicBezTo>
                <a:cubicBezTo>
                  <a:pt x="13129" y="15295"/>
                  <a:pt x="13102" y="15373"/>
                  <a:pt x="13050" y="15430"/>
                </a:cubicBezTo>
                <a:cubicBezTo>
                  <a:pt x="12878" y="15676"/>
                  <a:pt x="12568" y="16042"/>
                  <a:pt x="12121" y="16528"/>
                </a:cubicBezTo>
                <a:cubicBezTo>
                  <a:pt x="11675" y="17015"/>
                  <a:pt x="11381" y="17258"/>
                  <a:pt x="11238" y="17258"/>
                </a:cubicBezTo>
                <a:cubicBezTo>
                  <a:pt x="11156" y="17258"/>
                  <a:pt x="11077" y="17229"/>
                  <a:pt x="11003" y="17172"/>
                </a:cubicBezTo>
                <a:lnTo>
                  <a:pt x="9708" y="16068"/>
                </a:lnTo>
                <a:cubicBezTo>
                  <a:pt x="9432" y="16224"/>
                  <a:pt x="9143" y="16350"/>
                  <a:pt x="8842" y="16448"/>
                </a:cubicBezTo>
                <a:cubicBezTo>
                  <a:pt x="8760" y="17332"/>
                  <a:pt x="8673" y="17965"/>
                  <a:pt x="8584" y="18350"/>
                </a:cubicBezTo>
                <a:cubicBezTo>
                  <a:pt x="8531" y="18546"/>
                  <a:pt x="8419" y="18644"/>
                  <a:pt x="8246" y="18644"/>
                </a:cubicBezTo>
                <a:lnTo>
                  <a:pt x="6153" y="18644"/>
                </a:lnTo>
                <a:cubicBezTo>
                  <a:pt x="6071" y="18644"/>
                  <a:pt x="5996" y="18613"/>
                  <a:pt x="5929" y="18552"/>
                </a:cubicBezTo>
                <a:cubicBezTo>
                  <a:pt x="5862" y="18491"/>
                  <a:pt x="5824" y="18419"/>
                  <a:pt x="5817" y="18337"/>
                </a:cubicBezTo>
                <a:lnTo>
                  <a:pt x="5557" y="16461"/>
                </a:lnTo>
                <a:cubicBezTo>
                  <a:pt x="5303" y="16379"/>
                  <a:pt x="5021" y="16252"/>
                  <a:pt x="4714" y="16080"/>
                </a:cubicBezTo>
                <a:lnTo>
                  <a:pt x="3386" y="17172"/>
                </a:lnTo>
                <a:cubicBezTo>
                  <a:pt x="3334" y="17229"/>
                  <a:pt x="3258" y="17258"/>
                  <a:pt x="3161" y="17258"/>
                </a:cubicBezTo>
                <a:cubicBezTo>
                  <a:pt x="3079" y="17258"/>
                  <a:pt x="3000" y="17225"/>
                  <a:pt x="2926" y="17160"/>
                </a:cubicBezTo>
                <a:cubicBezTo>
                  <a:pt x="1845" y="16072"/>
                  <a:pt x="1305" y="15418"/>
                  <a:pt x="1305" y="15197"/>
                </a:cubicBezTo>
                <a:cubicBezTo>
                  <a:pt x="1305" y="15124"/>
                  <a:pt x="1332" y="15046"/>
                  <a:pt x="1384" y="14964"/>
                </a:cubicBezTo>
                <a:cubicBezTo>
                  <a:pt x="1459" y="14850"/>
                  <a:pt x="1613" y="14633"/>
                  <a:pt x="1845" y="14314"/>
                </a:cubicBezTo>
                <a:cubicBezTo>
                  <a:pt x="2078" y="13995"/>
                  <a:pt x="2254" y="13746"/>
                  <a:pt x="2374" y="13566"/>
                </a:cubicBezTo>
                <a:cubicBezTo>
                  <a:pt x="2202" y="13206"/>
                  <a:pt x="2070" y="12871"/>
                  <a:pt x="1980" y="12560"/>
                </a:cubicBezTo>
                <a:lnTo>
                  <a:pt x="270" y="12266"/>
                </a:lnTo>
                <a:cubicBezTo>
                  <a:pt x="195" y="12258"/>
                  <a:pt x="132" y="12219"/>
                  <a:pt x="79" y="12149"/>
                </a:cubicBezTo>
                <a:cubicBezTo>
                  <a:pt x="27" y="12080"/>
                  <a:pt x="0" y="12000"/>
                  <a:pt x="0" y="11910"/>
                </a:cubicBezTo>
                <a:lnTo>
                  <a:pt x="0" y="9641"/>
                </a:lnTo>
                <a:cubicBezTo>
                  <a:pt x="0" y="9559"/>
                  <a:pt x="27" y="9480"/>
                  <a:pt x="79" y="9402"/>
                </a:cubicBezTo>
                <a:cubicBezTo>
                  <a:pt x="132" y="9324"/>
                  <a:pt x="191" y="9281"/>
                  <a:pt x="259" y="9273"/>
                </a:cubicBezTo>
                <a:lnTo>
                  <a:pt x="2002" y="8979"/>
                </a:lnTo>
                <a:cubicBezTo>
                  <a:pt x="2085" y="8693"/>
                  <a:pt x="2206" y="8382"/>
                  <a:pt x="2363" y="8046"/>
                </a:cubicBezTo>
                <a:cubicBezTo>
                  <a:pt x="2107" y="7654"/>
                  <a:pt x="1771" y="7184"/>
                  <a:pt x="1350" y="6636"/>
                </a:cubicBezTo>
                <a:cubicBezTo>
                  <a:pt x="1297" y="6546"/>
                  <a:pt x="1272" y="6464"/>
                  <a:pt x="1272" y="6390"/>
                </a:cubicBezTo>
                <a:cubicBezTo>
                  <a:pt x="1272" y="6292"/>
                  <a:pt x="1297" y="6211"/>
                  <a:pt x="1350" y="6145"/>
                </a:cubicBezTo>
                <a:cubicBezTo>
                  <a:pt x="1515" y="5900"/>
                  <a:pt x="1823" y="5536"/>
                  <a:pt x="2272" y="5054"/>
                </a:cubicBezTo>
                <a:cubicBezTo>
                  <a:pt x="2722" y="4571"/>
                  <a:pt x="3019" y="4330"/>
                  <a:pt x="3161" y="4330"/>
                </a:cubicBezTo>
                <a:cubicBezTo>
                  <a:pt x="3244" y="4330"/>
                  <a:pt x="3322" y="4358"/>
                  <a:pt x="3398" y="4416"/>
                </a:cubicBezTo>
                <a:lnTo>
                  <a:pt x="4691" y="5520"/>
                </a:lnTo>
                <a:cubicBezTo>
                  <a:pt x="4947" y="5372"/>
                  <a:pt x="5235" y="5242"/>
                  <a:pt x="5557" y="5127"/>
                </a:cubicBezTo>
                <a:cubicBezTo>
                  <a:pt x="5640" y="4244"/>
                  <a:pt x="5726" y="3614"/>
                  <a:pt x="5817" y="3238"/>
                </a:cubicBezTo>
                <a:cubicBezTo>
                  <a:pt x="5869" y="3042"/>
                  <a:pt x="5982" y="2944"/>
                  <a:pt x="6153" y="2944"/>
                </a:cubicBezTo>
                <a:lnTo>
                  <a:pt x="8246" y="2944"/>
                </a:lnTo>
                <a:cubicBezTo>
                  <a:pt x="8329" y="2944"/>
                  <a:pt x="8403" y="2975"/>
                  <a:pt x="8471" y="3036"/>
                </a:cubicBezTo>
                <a:cubicBezTo>
                  <a:pt x="8539" y="3097"/>
                  <a:pt x="8576" y="3169"/>
                  <a:pt x="8584" y="3250"/>
                </a:cubicBezTo>
                <a:lnTo>
                  <a:pt x="8842" y="5127"/>
                </a:lnTo>
                <a:cubicBezTo>
                  <a:pt x="9098" y="5209"/>
                  <a:pt x="9378" y="5335"/>
                  <a:pt x="9686" y="5507"/>
                </a:cubicBezTo>
                <a:lnTo>
                  <a:pt x="11014" y="4416"/>
                </a:lnTo>
                <a:cubicBezTo>
                  <a:pt x="11074" y="4358"/>
                  <a:pt x="11149" y="4330"/>
                  <a:pt x="11238" y="4330"/>
                </a:cubicBezTo>
                <a:cubicBezTo>
                  <a:pt x="11321" y="4330"/>
                  <a:pt x="11400" y="4363"/>
                  <a:pt x="11475" y="4428"/>
                </a:cubicBezTo>
                <a:cubicBezTo>
                  <a:pt x="12555" y="5516"/>
                  <a:pt x="13095" y="6170"/>
                  <a:pt x="13095" y="6390"/>
                </a:cubicBezTo>
                <a:cubicBezTo>
                  <a:pt x="13095" y="6464"/>
                  <a:pt x="13069" y="6542"/>
                  <a:pt x="13016" y="6624"/>
                </a:cubicBezTo>
                <a:cubicBezTo>
                  <a:pt x="12927" y="6754"/>
                  <a:pt x="12769" y="6975"/>
                  <a:pt x="12544" y="7286"/>
                </a:cubicBezTo>
                <a:cubicBezTo>
                  <a:pt x="12319" y="7597"/>
                  <a:pt x="12150" y="7842"/>
                  <a:pt x="12038" y="8022"/>
                </a:cubicBezTo>
                <a:cubicBezTo>
                  <a:pt x="12210" y="8414"/>
                  <a:pt x="12337" y="8750"/>
                  <a:pt x="12420" y="9028"/>
                </a:cubicBezTo>
                <a:lnTo>
                  <a:pt x="14130" y="9310"/>
                </a:lnTo>
                <a:cubicBezTo>
                  <a:pt x="14205" y="9326"/>
                  <a:pt x="14268" y="9369"/>
                  <a:pt x="14321" y="9439"/>
                </a:cubicBezTo>
                <a:cubicBezTo>
                  <a:pt x="14373" y="9508"/>
                  <a:pt x="14400" y="9588"/>
                  <a:pt x="14400" y="9678"/>
                </a:cubicBezTo>
                <a:close/>
                <a:moveTo>
                  <a:pt x="14400" y="9678"/>
                </a:moveTo>
              </a:path>
            </a:pathLst>
          </a:custGeom>
          <a:solidFill>
            <a:srgbClr val="7DC8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a:p>
        </p:txBody>
      </p:sp>
      <p:sp>
        <p:nvSpPr>
          <p:cNvPr id="11" name="Rectangle 10"/>
          <p:cNvSpPr/>
          <p:nvPr/>
        </p:nvSpPr>
        <p:spPr>
          <a:xfrm>
            <a:off x="3086806" y="871365"/>
            <a:ext cx="8830027" cy="2840655"/>
          </a:xfrm>
          <a:prstGeom prst="rect">
            <a:avLst/>
          </a:prstGeom>
          <a:solidFill>
            <a:srgbClr val="005EB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79FA4467-0404-173F-BF92-17747EFEF2C3}"/>
              </a:ext>
            </a:extLst>
          </p:cNvPr>
          <p:cNvSpPr txBox="1">
            <a:spLocks/>
          </p:cNvSpPr>
          <p:nvPr/>
        </p:nvSpPr>
        <p:spPr>
          <a:xfrm>
            <a:off x="3343276" y="980303"/>
            <a:ext cx="8239124" cy="276302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smtClean="0">
                <a:solidFill>
                  <a:srgbClr val="005EB8"/>
                </a:solidFill>
                <a:latin typeface="+mn-lt"/>
                <a:ea typeface="Verdana"/>
              </a:rPr>
              <a:t>Methods of cascading lessons learned </a:t>
            </a:r>
          </a:p>
          <a:p>
            <a:pPr marL="285750" indent="-285750"/>
            <a:r>
              <a:rPr lang="en-GB" b="1" dirty="0" smtClean="0">
                <a:latin typeface="Verdana"/>
                <a:ea typeface="Verdana"/>
                <a:cs typeface="Verdana" panose="020B0604030504040204" pitchFamily="34" charset="0"/>
              </a:rPr>
              <a:t>Sharing investigation reports with patients and families/carers</a:t>
            </a:r>
          </a:p>
          <a:p>
            <a:pPr marL="285750" indent="-285750"/>
            <a:r>
              <a:rPr lang="en-GB" b="1" dirty="0" smtClean="0">
                <a:latin typeface="Verdana"/>
                <a:ea typeface="Verdana"/>
                <a:cs typeface="Verdana" panose="020B0604030504040204" pitchFamily="34" charset="0"/>
              </a:rPr>
              <a:t>Two way communications</a:t>
            </a:r>
          </a:p>
          <a:p>
            <a:pPr marL="285750" indent="-285750"/>
            <a:r>
              <a:rPr lang="en-GB" b="1" dirty="0" smtClean="0">
                <a:latin typeface="Verdana"/>
                <a:ea typeface="Verdana"/>
                <a:cs typeface="Verdana" panose="020B0604030504040204" pitchFamily="34" charset="0"/>
              </a:rPr>
              <a:t>Five Key Messages – making it easier for staff to see and understand key actions to take</a:t>
            </a:r>
          </a:p>
          <a:p>
            <a:pPr marL="285750" indent="-285750"/>
            <a:r>
              <a:rPr lang="en-GB" b="1" dirty="0" smtClean="0">
                <a:latin typeface="Verdana"/>
                <a:ea typeface="Verdana"/>
                <a:cs typeface="Verdana" panose="020B0604030504040204" pitchFamily="34" charset="0"/>
              </a:rPr>
              <a:t>Lessons Identified Newsletter</a:t>
            </a:r>
          </a:p>
          <a:p>
            <a:pPr marL="285750" indent="-285750"/>
            <a:r>
              <a:rPr lang="en-GB" b="1" dirty="0" smtClean="0">
                <a:latin typeface="Verdana"/>
                <a:ea typeface="Verdana"/>
              </a:rPr>
              <a:t>Live Learning Sessions – Learning Matters</a:t>
            </a:r>
          </a:p>
          <a:p>
            <a:pPr marL="285750" indent="-285750"/>
            <a:r>
              <a:rPr lang="en-GB" b="1" dirty="0" smtClean="0">
                <a:latin typeface="Verdana"/>
                <a:ea typeface="Verdana"/>
              </a:rPr>
              <a:t>Safety Alert Learning Call (SALC)</a:t>
            </a:r>
          </a:p>
          <a:p>
            <a:pPr marL="285750" indent="-285750"/>
            <a:r>
              <a:rPr lang="en-GB" b="1" dirty="0" smtClean="0">
                <a:latin typeface="Verdana"/>
                <a:ea typeface="Verdana"/>
              </a:rPr>
              <a:t>Learning Collaborative Partnership</a:t>
            </a:r>
            <a:endParaRPr lang="en-GB" b="1" dirty="0" smtClean="0"/>
          </a:p>
          <a:p>
            <a:pPr>
              <a:lnSpc>
                <a:spcPct val="100000"/>
              </a:lnSpc>
            </a:pPr>
            <a:endParaRPr lang="en-GB" sz="2000" dirty="0"/>
          </a:p>
        </p:txBody>
      </p:sp>
      <p:sp>
        <p:nvSpPr>
          <p:cNvPr id="13" name="TextBox 12">
            <a:extLst>
              <a:ext uri="{FF2B5EF4-FFF2-40B4-BE49-F238E27FC236}">
                <a16:creationId xmlns:a16="http://schemas.microsoft.com/office/drawing/2014/main" id="{780B2A10-E39B-238E-D062-116C83397615}"/>
              </a:ext>
            </a:extLst>
          </p:cNvPr>
          <p:cNvSpPr txBox="1"/>
          <p:nvPr/>
        </p:nvSpPr>
        <p:spPr>
          <a:xfrm>
            <a:off x="3116683" y="3846548"/>
            <a:ext cx="883672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000" b="1" dirty="0">
                <a:solidFill>
                  <a:srgbClr val="0070C0"/>
                </a:solidFill>
                <a:cs typeface="Segoe UI"/>
              </a:rPr>
              <a:t>Feedback from </a:t>
            </a:r>
            <a:r>
              <a:rPr lang="en-GB" sz="2000" b="1" dirty="0" smtClean="0">
                <a:solidFill>
                  <a:srgbClr val="0070C0"/>
                </a:solidFill>
                <a:cs typeface="Segoe UI"/>
              </a:rPr>
              <a:t>our Patient</a:t>
            </a:r>
            <a:r>
              <a:rPr lang="en-GB" sz="2000" b="1" dirty="0">
                <a:solidFill>
                  <a:srgbClr val="0070C0"/>
                </a:solidFill>
                <a:cs typeface="Segoe UI"/>
              </a:rPr>
              <a:t> Safety </a:t>
            </a:r>
            <a:r>
              <a:rPr lang="en-GB" sz="2000" b="1" dirty="0" smtClean="0">
                <a:solidFill>
                  <a:srgbClr val="0070C0"/>
                </a:solidFill>
                <a:cs typeface="Segoe UI"/>
              </a:rPr>
              <a:t>Partners </a:t>
            </a:r>
            <a:r>
              <a:rPr lang="en-GB" sz="2000" b="1" dirty="0">
                <a:solidFill>
                  <a:srgbClr val="0070C0"/>
                </a:solidFill>
                <a:cs typeface="Segoe UI"/>
              </a:rPr>
              <a:t>(</a:t>
            </a:r>
            <a:r>
              <a:rPr lang="en-GB" sz="2000" b="1" dirty="0" smtClean="0">
                <a:solidFill>
                  <a:srgbClr val="0070C0"/>
                </a:solidFill>
                <a:cs typeface="Segoe UI"/>
              </a:rPr>
              <a:t>PSPs)</a:t>
            </a:r>
          </a:p>
          <a:p>
            <a:r>
              <a:rPr lang="en-GB" sz="1400" dirty="0" smtClean="0">
                <a:cs typeface="Segoe UI"/>
              </a:rPr>
              <a:t>‘‘</a:t>
            </a:r>
            <a:r>
              <a:rPr lang="en-GB" sz="1400" dirty="0">
                <a:cs typeface="Segoe UI"/>
              </a:rPr>
              <a:t>I attended my first Learning Collaborative Partnership meeting in March </a:t>
            </a:r>
            <a:r>
              <a:rPr lang="en-GB" sz="1400" dirty="0" smtClean="0">
                <a:cs typeface="Segoe UI"/>
              </a:rPr>
              <a:t>2024. It </a:t>
            </a:r>
            <a:r>
              <a:rPr lang="en-GB" sz="1400" dirty="0">
                <a:cs typeface="Segoe UI"/>
              </a:rPr>
              <a:t>was good to see a broad representation of staff working together to improve services and safety. The presentations were informative and educational. </a:t>
            </a:r>
            <a:r>
              <a:rPr lang="en-GB" sz="1400" dirty="0" smtClean="0">
                <a:cs typeface="Segoe UI"/>
              </a:rPr>
              <a:t>I </a:t>
            </a:r>
            <a:r>
              <a:rPr lang="en-GB" sz="1400" dirty="0">
                <a:cs typeface="Segoe UI"/>
              </a:rPr>
              <a:t>enjoyed the presentation on the </a:t>
            </a:r>
            <a:r>
              <a:rPr lang="en-GB" sz="1400" b="1" dirty="0">
                <a:solidFill>
                  <a:srgbClr val="0070C0"/>
                </a:solidFill>
                <a:cs typeface="Segoe UI"/>
              </a:rPr>
              <a:t>SEIPS Framework</a:t>
            </a:r>
            <a:r>
              <a:rPr lang="en-GB" sz="1400" dirty="0">
                <a:cs typeface="Segoe UI"/>
              </a:rPr>
              <a:t>, and the importance of this to improving our incident response</a:t>
            </a:r>
            <a:r>
              <a:rPr lang="en-GB" sz="1400" dirty="0" smtClean="0">
                <a:cs typeface="Segoe UI"/>
              </a:rPr>
              <a:t>.”</a:t>
            </a:r>
          </a:p>
          <a:p>
            <a:endParaRPr lang="en-GB" sz="1400" dirty="0">
              <a:ea typeface="Verdana"/>
              <a:cs typeface="Segoe UI"/>
            </a:endParaRPr>
          </a:p>
          <a:p>
            <a:r>
              <a:rPr lang="en-GB" sz="1400" dirty="0" smtClean="0">
                <a:ea typeface="Segoe UI"/>
                <a:cs typeface="Segoe UI"/>
              </a:rPr>
              <a:t>“The </a:t>
            </a:r>
            <a:r>
              <a:rPr lang="en-GB" sz="1400" dirty="0">
                <a:ea typeface="Segoe UI"/>
                <a:cs typeface="Segoe UI"/>
              </a:rPr>
              <a:t>work on the </a:t>
            </a:r>
            <a:r>
              <a:rPr lang="en-GB" sz="1400" b="1" dirty="0">
                <a:solidFill>
                  <a:srgbClr val="0070C0"/>
                </a:solidFill>
                <a:ea typeface="Segoe UI"/>
                <a:cs typeface="Segoe UI"/>
              </a:rPr>
              <a:t>Newsletter and the Five Key Messages </a:t>
            </a:r>
            <a:r>
              <a:rPr lang="en-GB" sz="1400" dirty="0">
                <a:ea typeface="Segoe UI"/>
                <a:cs typeface="Segoe UI"/>
              </a:rPr>
              <a:t>is valued across the organisation and it was great to be a part of these discussions. Good to hear the </a:t>
            </a:r>
            <a:r>
              <a:rPr lang="en-GB" sz="1400" dirty="0" smtClean="0">
                <a:ea typeface="Segoe UI"/>
                <a:cs typeface="Segoe UI"/>
              </a:rPr>
              <a:t>Trust </a:t>
            </a:r>
            <a:r>
              <a:rPr lang="en-GB" sz="1400" dirty="0">
                <a:ea typeface="Segoe UI"/>
                <a:cs typeface="Segoe UI"/>
              </a:rPr>
              <a:t>is making ongoing efforts to improve communication with patients and family members. I'm looking forward to attending future meetings and </a:t>
            </a:r>
            <a:r>
              <a:rPr lang="en-GB" sz="1400" dirty="0" smtClean="0">
                <a:ea typeface="Segoe UI"/>
                <a:cs typeface="Segoe UI"/>
              </a:rPr>
              <a:t>sharing </a:t>
            </a:r>
            <a:r>
              <a:rPr lang="en-GB" sz="1400" dirty="0">
                <a:ea typeface="Segoe UI"/>
                <a:cs typeface="Segoe UI"/>
              </a:rPr>
              <a:t>knowledge from my PSP role.’’</a:t>
            </a:r>
          </a:p>
          <a:p>
            <a:endParaRPr lang="en-GB" sz="1100" dirty="0">
              <a:ea typeface="Verdana"/>
              <a:cs typeface="Segoe UI"/>
            </a:endParaRPr>
          </a:p>
        </p:txBody>
      </p:sp>
    </p:spTree>
    <p:extLst>
      <p:ext uri="{BB962C8B-B14F-4D97-AF65-F5344CB8AC3E}">
        <p14:creationId xmlns:p14="http://schemas.microsoft.com/office/powerpoint/2010/main" val="295920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F9A16-9310-091D-C8F9-906F3E758879}"/>
              </a:ext>
            </a:extLst>
          </p:cNvPr>
          <p:cNvSpPr>
            <a:spLocks noGrp="1"/>
          </p:cNvSpPr>
          <p:nvPr>
            <p:ph type="ctrTitle"/>
          </p:nvPr>
        </p:nvSpPr>
        <p:spPr>
          <a:xfrm>
            <a:off x="283729" y="1874714"/>
            <a:ext cx="9038017" cy="2196041"/>
          </a:xfrm>
        </p:spPr>
        <p:txBody>
          <a:bodyPr/>
          <a:lstStyle/>
          <a:p>
            <a:r>
              <a:rPr lang="en-GB" sz="7200" dirty="0">
                <a:solidFill>
                  <a:srgbClr val="7DC8FF"/>
                </a:solidFill>
                <a:latin typeface="Impact"/>
              </a:rPr>
              <a:t>Looking to the future</a:t>
            </a:r>
          </a:p>
        </p:txBody>
      </p:sp>
      <p:sp>
        <p:nvSpPr>
          <p:cNvPr id="11" name="Subtitle 10">
            <a:extLst>
              <a:ext uri="{FF2B5EF4-FFF2-40B4-BE49-F238E27FC236}">
                <a16:creationId xmlns:a16="http://schemas.microsoft.com/office/drawing/2014/main" id="{31CAD29C-005B-C1D1-411C-6D6746F93E46}"/>
              </a:ext>
            </a:extLst>
          </p:cNvPr>
          <p:cNvSpPr>
            <a:spLocks noGrp="1"/>
          </p:cNvSpPr>
          <p:nvPr>
            <p:ph type="subTitle" idx="1"/>
          </p:nvPr>
        </p:nvSpPr>
        <p:spPr>
          <a:xfrm>
            <a:off x="237721" y="4120155"/>
            <a:ext cx="11045630" cy="480131"/>
          </a:xfrm>
        </p:spPr>
        <p:txBody>
          <a:bodyPr/>
          <a:lstStyle/>
          <a:p>
            <a:r>
              <a:rPr lang="en-GB" i="0"/>
              <a:t>Embedding  learnings and taking continuing improvement forward with our patients, families, carers, staff and partners</a:t>
            </a:r>
          </a:p>
        </p:txBody>
      </p:sp>
    </p:spTree>
    <p:extLst>
      <p:ext uri="{BB962C8B-B14F-4D97-AF65-F5344CB8AC3E}">
        <p14:creationId xmlns:p14="http://schemas.microsoft.com/office/powerpoint/2010/main" val="27373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1F7359-26AB-84B5-0A91-508EBC85B9F8}"/>
              </a:ext>
            </a:extLst>
          </p:cNvPr>
          <p:cNvSpPr>
            <a:spLocks noGrp="1"/>
          </p:cNvSpPr>
          <p:nvPr>
            <p:ph idx="4294967295"/>
          </p:nvPr>
        </p:nvSpPr>
        <p:spPr>
          <a:xfrm>
            <a:off x="691709" y="758337"/>
            <a:ext cx="7936500" cy="5718663"/>
          </a:xfrm>
        </p:spPr>
        <p:txBody>
          <a:bodyPr vert="horz" lIns="91440" tIns="45720" rIns="91440" bIns="45720" rtlCol="0" anchor="t">
            <a:noAutofit/>
          </a:bodyPr>
          <a:lstStyle/>
          <a:p>
            <a:pPr marL="0" indent="0">
              <a:lnSpc>
                <a:spcPct val="100000"/>
              </a:lnSpc>
              <a:spcBef>
                <a:spcPts val="0"/>
              </a:spcBef>
              <a:spcAft>
                <a:spcPts val="1200"/>
              </a:spcAft>
              <a:buNone/>
              <a:tabLst>
                <a:tab pos="1890395" algn="l"/>
              </a:tabLst>
            </a:pPr>
            <a:r>
              <a:rPr lang="en-GB" sz="1450" b="1" dirty="0">
                <a:latin typeface="Verdana"/>
                <a:ea typeface="MS Gothic"/>
                <a:cs typeface="Times New Roman"/>
              </a:rPr>
              <a:t>As we continue to improve our services and evaluate that improvement, we do so in the context of the </a:t>
            </a:r>
            <a:r>
              <a:rPr lang="en-GB" sz="1450" b="1" dirty="0" smtClean="0">
                <a:latin typeface="Verdana"/>
                <a:ea typeface="MS Gothic"/>
                <a:cs typeface="Times New Roman"/>
              </a:rPr>
              <a:t>Lampard </a:t>
            </a:r>
            <a:r>
              <a:rPr lang="en-GB" sz="1450" b="1" dirty="0">
                <a:latin typeface="Verdana"/>
                <a:ea typeface="MS Gothic"/>
                <a:cs typeface="Times New Roman"/>
              </a:rPr>
              <a:t>Inquiry</a:t>
            </a:r>
            <a:r>
              <a:rPr lang="en-GB" sz="1450" dirty="0">
                <a:latin typeface="Verdana"/>
                <a:ea typeface="MS Gothic"/>
                <a:cs typeface="Times New Roman"/>
              </a:rPr>
              <a:t> into deaths in Essex mental health services across an almost 24-year period, which will bring additional intense scrutiny and will revisit incidents and learnings that have already taken place. We are completely committed to supporting the Inquiry to deliver on the scope and terms of reference that are now established -</a:t>
            </a:r>
            <a:r>
              <a:rPr lang="en-GB" sz="1450" b="1" dirty="0">
                <a:latin typeface="Verdana"/>
                <a:ea typeface="MS Gothic"/>
                <a:cs typeface="Times New Roman"/>
              </a:rPr>
              <a:t> it is vital that patients, families and carers get the answers they deserve and that we act decisively on the Inquiry’s recommendations</a:t>
            </a:r>
            <a:r>
              <a:rPr lang="en-GB" sz="1450" dirty="0" smtClean="0">
                <a:latin typeface="Verdana"/>
                <a:ea typeface="MS Gothic"/>
                <a:cs typeface="Times New Roman"/>
              </a:rPr>
              <a:t>.</a:t>
            </a:r>
            <a:endParaRPr lang="en-GB" sz="1450" dirty="0">
              <a:latin typeface="Verdana"/>
              <a:ea typeface="MS Gothic"/>
              <a:cs typeface="Times New Roman"/>
            </a:endParaRPr>
          </a:p>
          <a:p>
            <a:pPr marL="0" indent="0">
              <a:lnSpc>
                <a:spcPct val="100000"/>
              </a:lnSpc>
              <a:spcBef>
                <a:spcPts val="0"/>
              </a:spcBef>
              <a:spcAft>
                <a:spcPts val="1200"/>
              </a:spcAft>
              <a:buNone/>
              <a:tabLst>
                <a:tab pos="1890395" algn="l"/>
              </a:tabLst>
            </a:pPr>
            <a:r>
              <a:rPr lang="en-GB" sz="1450" b="1" dirty="0">
                <a:latin typeface="Verdana"/>
                <a:ea typeface="MS Gothic"/>
                <a:cs typeface="Times New Roman"/>
              </a:rPr>
              <a:t>It is also important that we reflect on the successes we have achieved </a:t>
            </a:r>
            <a:r>
              <a:rPr lang="en-GB" sz="1450" dirty="0">
                <a:latin typeface="Verdana"/>
                <a:ea typeface="MS Gothic"/>
                <a:cs typeface="Times New Roman"/>
              </a:rPr>
              <a:t>with our staff, patients, communities and partners in the last three years. </a:t>
            </a:r>
            <a:r>
              <a:rPr lang="en-GB" sz="1450" b="1" dirty="0">
                <a:latin typeface="Verdana"/>
                <a:ea typeface="MS Gothic"/>
                <a:cs typeface="Times New Roman"/>
              </a:rPr>
              <a:t>Staff across the Trust have shown extraordinary commitment</a:t>
            </a:r>
            <a:r>
              <a:rPr lang="en-GB" sz="1450" dirty="0">
                <a:latin typeface="Verdana"/>
                <a:ea typeface="MS Gothic"/>
                <a:cs typeface="Times New Roman"/>
              </a:rPr>
              <a:t>. Against a backdrop of both unprecedented demand and workforce challenges, our people have truly embraced the </a:t>
            </a:r>
            <a:r>
              <a:rPr lang="en-GB" sz="1450" i="1" dirty="0">
                <a:latin typeface="Verdana"/>
                <a:ea typeface="MS Gothic"/>
                <a:cs typeface="Times New Roman"/>
              </a:rPr>
              <a:t>Safety First, Safety Always</a:t>
            </a:r>
            <a:r>
              <a:rPr lang="en-GB" sz="1450" b="1" i="1" dirty="0">
                <a:latin typeface="Verdana"/>
                <a:ea typeface="MS Gothic"/>
                <a:cs typeface="Times New Roman"/>
              </a:rPr>
              <a:t> </a:t>
            </a:r>
            <a:r>
              <a:rPr lang="en-GB" sz="1450" dirty="0">
                <a:latin typeface="Verdana"/>
                <a:ea typeface="MS Gothic"/>
                <a:cs typeface="Times New Roman"/>
              </a:rPr>
              <a:t>message.</a:t>
            </a:r>
          </a:p>
          <a:p>
            <a:pPr marL="0" indent="0">
              <a:lnSpc>
                <a:spcPct val="100000"/>
              </a:lnSpc>
              <a:spcBef>
                <a:spcPts val="0"/>
              </a:spcBef>
              <a:spcAft>
                <a:spcPts val="1200"/>
              </a:spcAft>
              <a:buNone/>
              <a:tabLst>
                <a:tab pos="1890395" algn="l"/>
              </a:tabLst>
            </a:pPr>
            <a:r>
              <a:rPr lang="en-GB" sz="1450" b="1" dirty="0">
                <a:latin typeface="Verdana"/>
                <a:ea typeface="MS Gothic"/>
                <a:cs typeface="Times New Roman"/>
              </a:rPr>
              <a:t>Our work has gained national recognition in key areas </a:t>
            </a:r>
            <a:r>
              <a:rPr lang="en-GB" sz="1450" dirty="0">
                <a:latin typeface="Verdana"/>
                <a:ea typeface="MS Gothic"/>
                <a:cs typeface="Times New Roman"/>
              </a:rPr>
              <a:t>- for example, our national award-winning apprenticeship in Clinical Psychology (which is helping to address the workforce challenges of the present and future) and our Mental Health Urgent Care Department have both been recognised as examples of best </a:t>
            </a:r>
            <a:r>
              <a:rPr lang="en-GB" sz="1450" dirty="0" smtClean="0">
                <a:latin typeface="Verdana"/>
                <a:ea typeface="MS Gothic"/>
                <a:cs typeface="Times New Roman"/>
              </a:rPr>
              <a:t>practice by NHS England.</a:t>
            </a:r>
            <a:r>
              <a:rPr lang="en-GB" sz="1450" dirty="0">
                <a:solidFill>
                  <a:srgbClr val="FF0000"/>
                </a:solidFill>
                <a:latin typeface="Verdana"/>
                <a:ea typeface="MS Gothic"/>
                <a:cs typeface="Times New Roman"/>
              </a:rPr>
              <a:t> </a:t>
            </a:r>
          </a:p>
          <a:p>
            <a:pPr marL="0" indent="0">
              <a:lnSpc>
                <a:spcPct val="100000"/>
              </a:lnSpc>
              <a:spcBef>
                <a:spcPts val="0"/>
              </a:spcBef>
              <a:spcAft>
                <a:spcPts val="1200"/>
              </a:spcAft>
              <a:buNone/>
              <a:tabLst>
                <a:tab pos="1890395" algn="l"/>
              </a:tabLst>
            </a:pPr>
            <a:r>
              <a:rPr lang="en-GB" sz="1450" dirty="0">
                <a:latin typeface="Verdana"/>
                <a:ea typeface="MS Gothic"/>
                <a:cs typeface="Times New Roman"/>
              </a:rPr>
              <a:t>As the </a:t>
            </a:r>
            <a:r>
              <a:rPr lang="en-GB" sz="1450" i="1" dirty="0">
                <a:latin typeface="Verdana"/>
                <a:ea typeface="MS Gothic"/>
                <a:cs typeface="Times New Roman"/>
              </a:rPr>
              <a:t>Safety First Safety Always S</a:t>
            </a:r>
            <a:r>
              <a:rPr lang="en-GB" sz="1450" dirty="0">
                <a:latin typeface="Verdana"/>
                <a:ea typeface="MS Gothic"/>
                <a:cs typeface="Times New Roman"/>
              </a:rPr>
              <a:t>trategy comes to an end, </a:t>
            </a:r>
            <a:r>
              <a:rPr lang="en-GB" sz="1450" b="1" dirty="0">
                <a:latin typeface="Verdana"/>
                <a:ea typeface="MS Gothic"/>
                <a:cs typeface="Times New Roman"/>
              </a:rPr>
              <a:t>our new Quality of Care </a:t>
            </a:r>
            <a:r>
              <a:rPr lang="en-GB" sz="1450" b="1" dirty="0" smtClean="0">
                <a:latin typeface="Verdana"/>
                <a:ea typeface="MS Gothic"/>
                <a:cs typeface="Times New Roman"/>
              </a:rPr>
              <a:t>Strategy </a:t>
            </a:r>
            <a:r>
              <a:rPr lang="en-GB" sz="1450" b="1" dirty="0">
                <a:latin typeface="Verdana"/>
                <a:ea typeface="MS Gothic"/>
                <a:cs typeface="Times New Roman"/>
              </a:rPr>
              <a:t>takes forward a significant legacy of improvements and gives us an incredibly strong foundation on which to continue building</a:t>
            </a:r>
            <a:r>
              <a:rPr lang="en-GB" sz="1450" dirty="0">
                <a:latin typeface="Verdana"/>
                <a:ea typeface="MS Gothic"/>
                <a:cs typeface="Times New Roman"/>
              </a:rPr>
              <a:t>. We look forward to doing this in collaboration with patients, carers, families and partners to make EPUT the safest possible organisation for delivering patient care.</a:t>
            </a:r>
          </a:p>
        </p:txBody>
      </p:sp>
      <p:sp>
        <p:nvSpPr>
          <p:cNvPr id="9" name="Content Placeholder 4">
            <a:extLst>
              <a:ext uri="{FF2B5EF4-FFF2-40B4-BE49-F238E27FC236}">
                <a16:creationId xmlns:a16="http://schemas.microsoft.com/office/drawing/2014/main" id="{AC1F7359-26AB-84B5-0A91-508EBC85B9F8}"/>
              </a:ext>
            </a:extLst>
          </p:cNvPr>
          <p:cNvSpPr txBox="1">
            <a:spLocks/>
          </p:cNvSpPr>
          <p:nvPr/>
        </p:nvSpPr>
        <p:spPr>
          <a:xfrm>
            <a:off x="3326203" y="1365628"/>
            <a:ext cx="4410986" cy="60208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Font typeface="Arial" panose="020B0604020202020204" pitchFamily="34" charset="0"/>
              <a:buNone/>
              <a:tabLst>
                <a:tab pos="1890395" algn="l"/>
              </a:tabLst>
            </a:pPr>
            <a:endParaRPr lang="en-GB" sz="1200">
              <a:latin typeface="Verdana"/>
              <a:ea typeface="MS Gothic"/>
              <a:cs typeface="Times New Roman"/>
            </a:endParaRPr>
          </a:p>
        </p:txBody>
      </p:sp>
      <p:grpSp>
        <p:nvGrpSpPr>
          <p:cNvPr id="7" name="Group 6"/>
          <p:cNvGrpSpPr/>
          <p:nvPr/>
        </p:nvGrpSpPr>
        <p:grpSpPr>
          <a:xfrm>
            <a:off x="8708908" y="1006753"/>
            <a:ext cx="3327761" cy="5059935"/>
            <a:chOff x="8814415" y="1534296"/>
            <a:chExt cx="3009319" cy="4798538"/>
          </a:xfrm>
        </p:grpSpPr>
        <p:pic>
          <p:nvPicPr>
            <p:cNvPr id="8" name="Picture 7"/>
            <p:cNvPicPr>
              <a:picLocks noChangeAspect="1"/>
            </p:cNvPicPr>
            <p:nvPr/>
          </p:nvPicPr>
          <p:blipFill rotWithShape="1">
            <a:blip r:embed="rId2"/>
            <a:srcRect l="281" t="18500" r="-344" b="17500"/>
            <a:stretch/>
          </p:blipFill>
          <p:spPr>
            <a:xfrm>
              <a:off x="8814415" y="1537820"/>
              <a:ext cx="3006951" cy="1318801"/>
            </a:xfrm>
            <a:prstGeom prst="rect">
              <a:avLst/>
            </a:prstGeom>
          </p:spPr>
        </p:pic>
        <p:pic>
          <p:nvPicPr>
            <p:cNvPr id="6" name="Picture 5"/>
            <p:cNvPicPr>
              <a:picLocks noChangeAspect="1"/>
            </p:cNvPicPr>
            <p:nvPr/>
          </p:nvPicPr>
          <p:blipFill>
            <a:blip r:embed="rId3"/>
            <a:stretch>
              <a:fillRect/>
            </a:stretch>
          </p:blipFill>
          <p:spPr>
            <a:xfrm>
              <a:off x="8822926" y="2856621"/>
              <a:ext cx="3000808" cy="1692737"/>
            </a:xfrm>
            <a:prstGeom prst="rect">
              <a:avLst/>
            </a:prstGeom>
          </p:spPr>
        </p:pic>
        <p:pic>
          <p:nvPicPr>
            <p:cNvPr id="10" name="Picture 9"/>
            <p:cNvPicPr>
              <a:picLocks noChangeAspect="1"/>
            </p:cNvPicPr>
            <p:nvPr/>
          </p:nvPicPr>
          <p:blipFill rotWithShape="1">
            <a:blip r:embed="rId4"/>
            <a:srcRect t="8716" r="61" b="8257"/>
            <a:stretch/>
          </p:blipFill>
          <p:spPr>
            <a:xfrm>
              <a:off x="8824747" y="4481006"/>
              <a:ext cx="2994642" cy="1842599"/>
            </a:xfrm>
            <a:prstGeom prst="rect">
              <a:avLst/>
            </a:prstGeom>
          </p:spPr>
        </p:pic>
        <p:sp>
          <p:nvSpPr>
            <p:cNvPr id="2" name="Rectangle 1">
              <a:extLst>
                <a:ext uri="{FF2B5EF4-FFF2-40B4-BE49-F238E27FC236}">
                  <a16:creationId xmlns:a16="http://schemas.microsoft.com/office/drawing/2014/main" id="{35B28DF3-5945-6A7C-68B6-2CB8E585C676}"/>
                </a:ext>
              </a:extLst>
            </p:cNvPr>
            <p:cNvSpPr/>
            <p:nvPr/>
          </p:nvSpPr>
          <p:spPr>
            <a:xfrm>
              <a:off x="8814487" y="1534296"/>
              <a:ext cx="3006809" cy="479853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91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24611" y="1967941"/>
            <a:ext cx="4783072" cy="3289859"/>
          </a:xfrm>
        </p:spPr>
        <p:txBody>
          <a:bodyPr vert="horz" lIns="91440" tIns="45720" rIns="91440" bIns="45720" rtlCol="0" anchor="t">
            <a:noAutofit/>
          </a:bodyPr>
          <a:lstStyle/>
          <a:p>
            <a:pPr marL="0" indent="0">
              <a:lnSpc>
                <a:spcPct val="108000"/>
              </a:lnSpc>
              <a:spcBef>
                <a:spcPts val="600"/>
              </a:spcBef>
              <a:buNone/>
            </a:pPr>
            <a:r>
              <a:rPr lang="en-GB" sz="1300" dirty="0">
                <a:latin typeface="+mn-lt"/>
                <a:ea typeface="Verdana"/>
              </a:rPr>
              <a:t>Our Quality of Care Strategy takes this work forward: </a:t>
            </a:r>
          </a:p>
          <a:p>
            <a:pPr marL="285750" indent="-285750">
              <a:lnSpc>
                <a:spcPct val="108000"/>
              </a:lnSpc>
              <a:spcBef>
                <a:spcPts val="600"/>
              </a:spcBef>
            </a:pPr>
            <a:r>
              <a:rPr lang="en-GB" sz="1300" b="1" dirty="0">
                <a:latin typeface="+mn-lt"/>
                <a:ea typeface="Verdana"/>
              </a:rPr>
              <a:t>Co-designed with people who use our </a:t>
            </a:r>
            <a:r>
              <a:rPr lang="en-GB" sz="1300" b="1" dirty="0" smtClean="0">
                <a:latin typeface="+mn-lt"/>
                <a:ea typeface="Verdana"/>
              </a:rPr>
              <a:t>services alongside </a:t>
            </a:r>
            <a:r>
              <a:rPr lang="en-GB" sz="1300" b="1" dirty="0">
                <a:latin typeface="+mn-lt"/>
                <a:ea typeface="Verdana"/>
              </a:rPr>
              <a:t>families, carers and our own teams</a:t>
            </a:r>
            <a:r>
              <a:rPr lang="en-GB" sz="1300" dirty="0">
                <a:latin typeface="+mn-lt"/>
                <a:ea typeface="Verdana"/>
              </a:rPr>
              <a:t>, and gives us a holistic focus on safety, effectiveness and experience of care</a:t>
            </a:r>
            <a:endParaRPr lang="en-GB" sz="1300" dirty="0"/>
          </a:p>
          <a:p>
            <a:pPr marL="285750" indent="-285750">
              <a:lnSpc>
                <a:spcPct val="108000"/>
              </a:lnSpc>
              <a:spcBef>
                <a:spcPts val="600"/>
              </a:spcBef>
            </a:pPr>
            <a:r>
              <a:rPr lang="en-GB" sz="1300" dirty="0">
                <a:latin typeface="+mn-lt"/>
                <a:ea typeface="Verdana"/>
              </a:rPr>
              <a:t>It </a:t>
            </a:r>
            <a:r>
              <a:rPr lang="en-GB" sz="1300" b="1" dirty="0">
                <a:latin typeface="+mn-lt"/>
                <a:ea typeface="Verdana"/>
              </a:rPr>
              <a:t>reflects the things that people using our services have told us matter to them</a:t>
            </a:r>
            <a:r>
              <a:rPr lang="en-GB" sz="1300" dirty="0">
                <a:latin typeface="+mn-lt"/>
                <a:ea typeface="Verdana"/>
              </a:rPr>
              <a:t>, along with the NHS’s national quality of care standards</a:t>
            </a:r>
            <a:endParaRPr lang="en-GB" sz="1300" dirty="0"/>
          </a:p>
          <a:p>
            <a:pPr marL="285750" indent="-285750">
              <a:lnSpc>
                <a:spcPct val="108000"/>
              </a:lnSpc>
              <a:spcBef>
                <a:spcPts val="600"/>
              </a:spcBef>
            </a:pPr>
            <a:r>
              <a:rPr lang="en-GB" sz="1300" dirty="0">
                <a:latin typeface="+mn-lt"/>
                <a:ea typeface="Verdana"/>
              </a:rPr>
              <a:t>Our new </a:t>
            </a:r>
            <a:r>
              <a:rPr lang="en-GB" sz="1300" b="1" dirty="0">
                <a:latin typeface="+mn-lt"/>
                <a:ea typeface="Verdana"/>
              </a:rPr>
              <a:t>Time to Care clinical model includes a much broader range of staff roles and skills </a:t>
            </a:r>
            <a:r>
              <a:rPr lang="en-GB" sz="1300" dirty="0">
                <a:latin typeface="+mn-lt"/>
                <a:ea typeface="Verdana"/>
              </a:rPr>
              <a:t>and will bring more therapeutic benefit to every mental health inpatient admission; and it will help us to virtually eliminate the need for temporary staffing to keep wards safe</a:t>
            </a:r>
            <a:endParaRPr lang="en-GB" sz="1300" dirty="0"/>
          </a:p>
          <a:p>
            <a:pPr marL="285750" indent="-285750">
              <a:lnSpc>
                <a:spcPct val="108000"/>
              </a:lnSpc>
              <a:spcBef>
                <a:spcPts val="600"/>
              </a:spcBef>
            </a:pPr>
            <a:r>
              <a:rPr lang="en-GB" sz="1300" b="1" dirty="0">
                <a:latin typeface="+mn-lt"/>
                <a:ea typeface="Verdana"/>
              </a:rPr>
              <a:t>More involvement for our community mental health teams in inpatient admissions </a:t>
            </a:r>
            <a:r>
              <a:rPr lang="en-GB" sz="1300" dirty="0">
                <a:latin typeface="+mn-lt"/>
                <a:ea typeface="Verdana"/>
              </a:rPr>
              <a:t>and discharge planning from the outset </a:t>
            </a:r>
          </a:p>
          <a:p>
            <a:pPr marL="0" indent="0">
              <a:lnSpc>
                <a:spcPct val="120000"/>
              </a:lnSpc>
              <a:buNone/>
            </a:pPr>
            <a:endParaRPr lang="en-GB" sz="1400" dirty="0">
              <a:latin typeface="+mn-lt"/>
              <a:ea typeface="Verdana"/>
            </a:endParaRPr>
          </a:p>
        </p:txBody>
      </p:sp>
      <p:sp>
        <p:nvSpPr>
          <p:cNvPr id="6" name="Text Placeholder 5"/>
          <p:cNvSpPr>
            <a:spLocks noGrp="1"/>
          </p:cNvSpPr>
          <p:nvPr>
            <p:ph type="body" sz="half" idx="4294967295"/>
          </p:nvPr>
        </p:nvSpPr>
        <p:spPr>
          <a:xfrm>
            <a:off x="605561" y="765261"/>
            <a:ext cx="10977511" cy="651073"/>
          </a:xfrm>
        </p:spPr>
        <p:txBody>
          <a:bodyPr vert="horz" lIns="91440" tIns="45720" rIns="91440" bIns="45720" rtlCol="0" anchor="t">
            <a:noAutofit/>
          </a:bodyPr>
          <a:lstStyle/>
          <a:p>
            <a:pPr marL="0" indent="0">
              <a:buNone/>
            </a:pPr>
            <a:r>
              <a:rPr lang="en-GB" sz="3800" dirty="0">
                <a:solidFill>
                  <a:srgbClr val="005EB8"/>
                </a:solidFill>
                <a:latin typeface="+mj-lt"/>
                <a:ea typeface="Verdana"/>
              </a:rPr>
              <a:t>The Future Direction – Quality of Care Strategy and Programme of Delivery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450" y="1973137"/>
            <a:ext cx="6087465" cy="4303838"/>
          </a:xfrm>
          <a:prstGeom prst="rect">
            <a:avLst/>
          </a:prstGeom>
        </p:spPr>
      </p:pic>
    </p:spTree>
    <p:extLst>
      <p:ext uri="{BB962C8B-B14F-4D97-AF65-F5344CB8AC3E}">
        <p14:creationId xmlns:p14="http://schemas.microsoft.com/office/powerpoint/2010/main" val="372925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42304" y="1319290"/>
            <a:ext cx="11034584" cy="4691337"/>
          </a:xfrm>
        </p:spPr>
        <p:txBody>
          <a:bodyPr vert="horz" lIns="91440" tIns="45720" rIns="91440" bIns="45720" rtlCol="0" anchor="t">
            <a:noAutofit/>
          </a:bodyPr>
          <a:lstStyle/>
          <a:p>
            <a:pPr marL="0" indent="0">
              <a:lnSpc>
                <a:spcPct val="108000"/>
              </a:lnSpc>
              <a:spcBef>
                <a:spcPts val="600"/>
              </a:spcBef>
              <a:buNone/>
            </a:pPr>
            <a:r>
              <a:rPr lang="en-GB" dirty="0">
                <a:latin typeface="+mn-lt"/>
                <a:ea typeface="Verdana"/>
              </a:rPr>
              <a:t>Our overall ambition is to eradicate avoidable patient harm within our services by the end of 2026/27, focusing on key priorities including: </a:t>
            </a:r>
          </a:p>
          <a:p>
            <a:pPr marL="285750" indent="-285750">
              <a:lnSpc>
                <a:spcPct val="108000"/>
              </a:lnSpc>
              <a:spcBef>
                <a:spcPts val="600"/>
              </a:spcBef>
            </a:pPr>
            <a:r>
              <a:rPr lang="en-GB" dirty="0">
                <a:ea typeface="Verdana"/>
              </a:rPr>
              <a:t>Completing our </a:t>
            </a:r>
            <a:r>
              <a:rPr lang="en-GB" b="1" dirty="0">
                <a:ea typeface="Verdana"/>
              </a:rPr>
              <a:t>ongoing thematic review of </a:t>
            </a:r>
            <a:r>
              <a:rPr lang="en-GB" b="1" dirty="0" smtClean="0">
                <a:ea typeface="Verdana"/>
              </a:rPr>
              <a:t>themes from prevention of future deaths (PFD) reports </a:t>
            </a:r>
            <a:r>
              <a:rPr lang="en-GB" dirty="0" smtClean="0">
                <a:ea typeface="Verdana"/>
              </a:rPr>
              <a:t>and </a:t>
            </a:r>
            <a:r>
              <a:rPr lang="en-GB" dirty="0">
                <a:ea typeface="Verdana"/>
              </a:rPr>
              <a:t>learning and improving from these</a:t>
            </a:r>
            <a:endParaRPr lang="en-GB" dirty="0"/>
          </a:p>
          <a:p>
            <a:pPr marL="285750" indent="-285750">
              <a:lnSpc>
                <a:spcPct val="108000"/>
              </a:lnSpc>
              <a:spcBef>
                <a:spcPts val="600"/>
              </a:spcBef>
            </a:pPr>
            <a:r>
              <a:rPr lang="en-GB" dirty="0" smtClean="0">
                <a:latin typeface="+mn-lt"/>
                <a:ea typeface="Verdana"/>
              </a:rPr>
              <a:t>Continuing to work with partner organisations to </a:t>
            </a:r>
            <a:r>
              <a:rPr lang="en-GB" b="1" dirty="0" smtClean="0">
                <a:latin typeface="+mn-lt"/>
                <a:ea typeface="Verdana"/>
              </a:rPr>
              <a:t>reduce the risk </a:t>
            </a:r>
            <a:r>
              <a:rPr lang="en-GB" b="1" dirty="0">
                <a:latin typeface="+mn-lt"/>
                <a:ea typeface="Verdana"/>
              </a:rPr>
              <a:t>of suicide among particular groups of patients</a:t>
            </a:r>
            <a:endParaRPr lang="en-GB" b="1" dirty="0"/>
          </a:p>
          <a:p>
            <a:pPr marL="285750" indent="-285750">
              <a:lnSpc>
                <a:spcPct val="108000"/>
              </a:lnSpc>
              <a:spcBef>
                <a:spcPts val="600"/>
              </a:spcBef>
            </a:pPr>
            <a:r>
              <a:rPr lang="en-GB" dirty="0" smtClean="0">
                <a:latin typeface="+mn-lt"/>
                <a:ea typeface="Verdana"/>
              </a:rPr>
              <a:t>Continuing to develop and improve </a:t>
            </a:r>
            <a:r>
              <a:rPr lang="en-GB" b="1" dirty="0" smtClean="0">
                <a:latin typeface="+mn-lt"/>
                <a:ea typeface="Verdana"/>
              </a:rPr>
              <a:t>support for children </a:t>
            </a:r>
            <a:r>
              <a:rPr lang="en-GB" b="1" dirty="0">
                <a:latin typeface="+mn-lt"/>
                <a:ea typeface="Verdana"/>
              </a:rPr>
              <a:t>and young people </a:t>
            </a:r>
            <a:r>
              <a:rPr lang="en-GB" b="1" dirty="0" smtClean="0">
                <a:latin typeface="+mn-lt"/>
                <a:ea typeface="Verdana"/>
              </a:rPr>
              <a:t>transferring to adult </a:t>
            </a:r>
            <a:r>
              <a:rPr lang="en-GB" b="1" dirty="0">
                <a:latin typeface="+mn-lt"/>
                <a:ea typeface="Verdana"/>
              </a:rPr>
              <a:t>services </a:t>
            </a:r>
            <a:endParaRPr lang="en-GB" b="1" dirty="0"/>
          </a:p>
          <a:p>
            <a:pPr marL="285750" indent="-285750">
              <a:lnSpc>
                <a:spcPct val="108000"/>
              </a:lnSpc>
              <a:spcBef>
                <a:spcPts val="600"/>
              </a:spcBef>
            </a:pPr>
            <a:r>
              <a:rPr lang="en-GB" dirty="0" smtClean="0">
                <a:latin typeface="+mn-lt"/>
                <a:ea typeface="Verdana"/>
              </a:rPr>
              <a:t>Working with our partners to </a:t>
            </a:r>
            <a:r>
              <a:rPr lang="en-GB" b="1" dirty="0" smtClean="0">
                <a:latin typeface="+mn-lt"/>
                <a:ea typeface="Verdana"/>
              </a:rPr>
              <a:t>develop and implement our new single shared </a:t>
            </a:r>
            <a:r>
              <a:rPr lang="en-GB" b="1" dirty="0">
                <a:latin typeface="+mn-lt"/>
                <a:ea typeface="Verdana"/>
              </a:rPr>
              <a:t>electronic patient record</a:t>
            </a:r>
            <a:endParaRPr lang="en-GB" b="1" dirty="0"/>
          </a:p>
          <a:p>
            <a:pPr marL="285750" indent="-285750">
              <a:lnSpc>
                <a:spcPct val="108000"/>
              </a:lnSpc>
              <a:spcBef>
                <a:spcPts val="600"/>
              </a:spcBef>
            </a:pPr>
            <a:r>
              <a:rPr lang="en-GB" dirty="0">
                <a:latin typeface="+mn-lt"/>
                <a:ea typeface="Verdana"/>
              </a:rPr>
              <a:t>Developing a </a:t>
            </a:r>
            <a:r>
              <a:rPr lang="en-GB" b="1" dirty="0">
                <a:latin typeface="+mn-lt"/>
                <a:ea typeface="Verdana"/>
              </a:rPr>
              <a:t>centralised Safety and Lessons Management System </a:t>
            </a:r>
            <a:r>
              <a:rPr lang="en-GB" dirty="0">
                <a:latin typeface="+mn-lt"/>
                <a:ea typeface="Verdana"/>
              </a:rPr>
              <a:t>to collect and analyse data from a range of sources to address issues quickly, improve the quality of investigations and responses to incidents and embed learning across the Trust</a:t>
            </a:r>
            <a:endParaRPr lang="en-GB" dirty="0"/>
          </a:p>
          <a:p>
            <a:pPr marL="285750" indent="-285750">
              <a:lnSpc>
                <a:spcPct val="108000"/>
              </a:lnSpc>
              <a:spcBef>
                <a:spcPts val="600"/>
              </a:spcBef>
            </a:pPr>
            <a:r>
              <a:rPr lang="en-GB" b="1" dirty="0">
                <a:latin typeface="+mn-lt"/>
                <a:ea typeface="Verdana"/>
              </a:rPr>
              <a:t>Using </a:t>
            </a:r>
            <a:r>
              <a:rPr lang="en-GB" b="1" dirty="0" smtClean="0">
                <a:latin typeface="+mn-lt"/>
                <a:ea typeface="Verdana"/>
              </a:rPr>
              <a:t>evidence and best practice</a:t>
            </a:r>
            <a:r>
              <a:rPr lang="en-GB" dirty="0" smtClean="0">
                <a:latin typeface="+mn-lt"/>
                <a:ea typeface="Verdana"/>
              </a:rPr>
              <a:t>, such as digital solutions - MAST and Oxevision - to ensure our </a:t>
            </a:r>
            <a:r>
              <a:rPr lang="en-GB" dirty="0">
                <a:latin typeface="+mn-lt"/>
                <a:ea typeface="Verdana"/>
              </a:rPr>
              <a:t>care is reliable, consistent and meets the needs of our patients</a:t>
            </a:r>
            <a:endParaRPr lang="en-GB" dirty="0"/>
          </a:p>
          <a:p>
            <a:pPr marL="285750" indent="-285750">
              <a:lnSpc>
                <a:spcPct val="108000"/>
              </a:lnSpc>
              <a:spcBef>
                <a:spcPts val="600"/>
              </a:spcBef>
            </a:pPr>
            <a:r>
              <a:rPr lang="en-GB" b="1" dirty="0">
                <a:latin typeface="+mn-lt"/>
                <a:ea typeface="Verdana"/>
              </a:rPr>
              <a:t>Introducing a new Quality Senate</a:t>
            </a:r>
            <a:r>
              <a:rPr lang="en-GB" dirty="0">
                <a:latin typeface="+mn-lt"/>
                <a:ea typeface="Verdana"/>
              </a:rPr>
              <a:t>, a panel of staff from across professional disciplines and people with lived experience of </a:t>
            </a:r>
            <a:r>
              <a:rPr lang="en-GB" dirty="0" smtClean="0">
                <a:latin typeface="+mn-lt"/>
                <a:ea typeface="Verdana"/>
              </a:rPr>
              <a:t>our </a:t>
            </a:r>
            <a:r>
              <a:rPr lang="en-GB" dirty="0">
                <a:latin typeface="+mn-lt"/>
                <a:ea typeface="Verdana"/>
              </a:rPr>
              <a:t>services, who will meet regularly to discuss priority topics related to </a:t>
            </a:r>
            <a:r>
              <a:rPr lang="en-GB" dirty="0" smtClean="0">
                <a:latin typeface="+mn-lt"/>
                <a:ea typeface="Verdana"/>
              </a:rPr>
              <a:t>care</a:t>
            </a:r>
          </a:p>
          <a:p>
            <a:pPr marL="0" indent="0">
              <a:lnSpc>
                <a:spcPct val="120000"/>
              </a:lnSpc>
              <a:buNone/>
            </a:pPr>
            <a:endParaRPr lang="en-GB" sz="1400" dirty="0">
              <a:latin typeface="+mn-lt"/>
              <a:ea typeface="Verdana"/>
            </a:endParaRPr>
          </a:p>
          <a:p>
            <a:pPr marL="0" indent="0">
              <a:lnSpc>
                <a:spcPct val="120000"/>
              </a:lnSpc>
              <a:buNone/>
            </a:pPr>
            <a:endParaRPr lang="en-GB" sz="1400" dirty="0">
              <a:latin typeface="+mn-lt"/>
              <a:ea typeface="Verdana"/>
            </a:endParaRPr>
          </a:p>
        </p:txBody>
      </p:sp>
      <p:sp>
        <p:nvSpPr>
          <p:cNvPr id="6" name="Text Placeholder 5"/>
          <p:cNvSpPr>
            <a:spLocks noGrp="1"/>
          </p:cNvSpPr>
          <p:nvPr>
            <p:ph type="body" sz="half" idx="4294967295"/>
          </p:nvPr>
        </p:nvSpPr>
        <p:spPr>
          <a:xfrm>
            <a:off x="605561" y="774786"/>
            <a:ext cx="10977511" cy="651073"/>
          </a:xfrm>
        </p:spPr>
        <p:txBody>
          <a:bodyPr vert="horz" lIns="91440" tIns="45720" rIns="91440" bIns="45720" rtlCol="0" anchor="t">
            <a:normAutofit/>
          </a:bodyPr>
          <a:lstStyle/>
          <a:p>
            <a:pPr marL="0" indent="0">
              <a:buNone/>
            </a:pPr>
            <a:r>
              <a:rPr lang="en-GB" sz="3800" dirty="0">
                <a:solidFill>
                  <a:srgbClr val="005EB8"/>
                </a:solidFill>
                <a:latin typeface="+mj-lt"/>
                <a:ea typeface="Verdana"/>
              </a:rPr>
              <a:t>The Future Direction – our overall ambition</a:t>
            </a:r>
          </a:p>
        </p:txBody>
      </p:sp>
    </p:spTree>
    <p:extLst>
      <p:ext uri="{BB962C8B-B14F-4D97-AF65-F5344CB8AC3E}">
        <p14:creationId xmlns:p14="http://schemas.microsoft.com/office/powerpoint/2010/main" val="233190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42304" y="1392442"/>
            <a:ext cx="5688157" cy="5018406"/>
          </a:xfrm>
        </p:spPr>
        <p:txBody>
          <a:bodyPr vert="horz" lIns="91440" tIns="45720" rIns="91440" bIns="45720" rtlCol="0" anchor="t">
            <a:noAutofit/>
          </a:bodyPr>
          <a:lstStyle/>
          <a:p>
            <a:pPr marL="0" indent="0">
              <a:lnSpc>
                <a:spcPct val="108000"/>
              </a:lnSpc>
              <a:spcBef>
                <a:spcPts val="600"/>
              </a:spcBef>
              <a:buNone/>
            </a:pPr>
            <a:r>
              <a:rPr lang="en-GB" b="1" dirty="0">
                <a:latin typeface="+mn-lt"/>
                <a:ea typeface="Verdana"/>
              </a:rPr>
              <a:t>Our </a:t>
            </a:r>
            <a:r>
              <a:rPr lang="en-GB" b="1" dirty="0" smtClean="0">
                <a:latin typeface="+mn-lt"/>
                <a:ea typeface="Verdana"/>
              </a:rPr>
              <a:t>new Quality of Care Strategy launched in April 2024</a:t>
            </a:r>
            <a:r>
              <a:rPr lang="en-GB" dirty="0" smtClean="0">
                <a:latin typeface="+mn-lt"/>
                <a:ea typeface="Verdana"/>
              </a:rPr>
              <a:t>. It uses the definitions of quality of care from the NHS Constitution and the World Health Organisation and has nine priority areas:</a:t>
            </a:r>
          </a:p>
          <a:p>
            <a:pPr>
              <a:lnSpc>
                <a:spcPct val="108000"/>
              </a:lnSpc>
              <a:spcBef>
                <a:spcPts val="600"/>
              </a:spcBef>
            </a:pPr>
            <a:r>
              <a:rPr lang="en-GB" dirty="0" smtClean="0">
                <a:latin typeface="+mn-lt"/>
                <a:ea typeface="Verdana"/>
              </a:rPr>
              <a:t>Reducing restrictive practice</a:t>
            </a:r>
          </a:p>
          <a:p>
            <a:pPr>
              <a:lnSpc>
                <a:spcPct val="108000"/>
              </a:lnSpc>
              <a:spcBef>
                <a:spcPts val="600"/>
              </a:spcBef>
            </a:pPr>
            <a:r>
              <a:rPr lang="en-GB" dirty="0" smtClean="0">
                <a:latin typeface="+mn-lt"/>
                <a:ea typeface="Verdana"/>
              </a:rPr>
              <a:t>Infection prevention and control</a:t>
            </a:r>
          </a:p>
          <a:p>
            <a:pPr>
              <a:lnSpc>
                <a:spcPct val="108000"/>
              </a:lnSpc>
              <a:spcBef>
                <a:spcPts val="600"/>
              </a:spcBef>
            </a:pPr>
            <a:r>
              <a:rPr lang="en-GB" dirty="0" smtClean="0">
                <a:latin typeface="+mn-lt"/>
                <a:ea typeface="Verdana"/>
              </a:rPr>
              <a:t>Safeguarding</a:t>
            </a:r>
          </a:p>
          <a:p>
            <a:pPr>
              <a:lnSpc>
                <a:spcPct val="108000"/>
              </a:lnSpc>
              <a:spcBef>
                <a:spcPts val="600"/>
              </a:spcBef>
            </a:pPr>
            <a:r>
              <a:rPr lang="en-GB" dirty="0" smtClean="0">
                <a:latin typeface="+mn-lt"/>
                <a:ea typeface="Verdana"/>
              </a:rPr>
              <a:t>Improving physical health</a:t>
            </a:r>
          </a:p>
          <a:p>
            <a:pPr>
              <a:lnSpc>
                <a:spcPct val="108000"/>
              </a:lnSpc>
              <a:spcBef>
                <a:spcPts val="600"/>
              </a:spcBef>
            </a:pPr>
            <a:r>
              <a:rPr lang="en-GB" dirty="0" smtClean="0">
                <a:latin typeface="+mn-lt"/>
                <a:ea typeface="Verdana"/>
              </a:rPr>
              <a:t>Suicide prevention </a:t>
            </a:r>
          </a:p>
          <a:p>
            <a:pPr>
              <a:lnSpc>
                <a:spcPct val="108000"/>
              </a:lnSpc>
              <a:spcBef>
                <a:spcPts val="600"/>
              </a:spcBef>
            </a:pPr>
            <a:r>
              <a:rPr lang="en-GB" dirty="0" smtClean="0">
                <a:latin typeface="+mn-lt"/>
                <a:ea typeface="Verdana"/>
              </a:rPr>
              <a:t>Medicines optimisation</a:t>
            </a:r>
          </a:p>
          <a:p>
            <a:pPr>
              <a:lnSpc>
                <a:spcPct val="108000"/>
              </a:lnSpc>
              <a:spcBef>
                <a:spcPts val="600"/>
              </a:spcBef>
            </a:pPr>
            <a:r>
              <a:rPr lang="en-GB" dirty="0" smtClean="0">
                <a:latin typeface="+mn-lt"/>
                <a:ea typeface="Verdana"/>
              </a:rPr>
              <a:t>End of life care</a:t>
            </a:r>
          </a:p>
          <a:p>
            <a:pPr>
              <a:lnSpc>
                <a:spcPct val="108000"/>
              </a:lnSpc>
              <a:spcBef>
                <a:spcPts val="600"/>
              </a:spcBef>
            </a:pPr>
            <a:r>
              <a:rPr lang="en-GB" dirty="0" smtClean="0">
                <a:latin typeface="+mn-lt"/>
                <a:ea typeface="Verdana"/>
              </a:rPr>
              <a:t>Promoting neurodiversity</a:t>
            </a:r>
          </a:p>
          <a:p>
            <a:pPr>
              <a:lnSpc>
                <a:spcPct val="108000"/>
              </a:lnSpc>
              <a:spcBef>
                <a:spcPts val="600"/>
              </a:spcBef>
              <a:spcAft>
                <a:spcPts val="1200"/>
              </a:spcAft>
            </a:pPr>
            <a:r>
              <a:rPr lang="en-GB" dirty="0" smtClean="0">
                <a:latin typeface="+mn-lt"/>
                <a:ea typeface="Verdana"/>
              </a:rPr>
              <a:t>Reducing health inequalities</a:t>
            </a:r>
          </a:p>
          <a:p>
            <a:pPr marL="0" indent="0">
              <a:lnSpc>
                <a:spcPct val="108000"/>
              </a:lnSpc>
              <a:spcBef>
                <a:spcPts val="600"/>
              </a:spcBef>
              <a:buNone/>
            </a:pPr>
            <a:r>
              <a:rPr lang="en-GB" dirty="0" smtClean="0">
                <a:latin typeface="+mn-lt"/>
                <a:ea typeface="Verdana"/>
              </a:rPr>
              <a:t>The full strategy is available </a:t>
            </a:r>
            <a:r>
              <a:rPr lang="en-GB" dirty="0" smtClean="0">
                <a:latin typeface="+mn-lt"/>
                <a:ea typeface="Verdana"/>
                <a:hlinkClick r:id="rId3"/>
              </a:rPr>
              <a:t>on our website</a:t>
            </a:r>
            <a:r>
              <a:rPr lang="en-GB" dirty="0" smtClean="0">
                <a:latin typeface="+mn-lt"/>
                <a:ea typeface="Verdana"/>
              </a:rPr>
              <a:t>.</a:t>
            </a:r>
            <a:endParaRPr lang="en-GB" dirty="0">
              <a:latin typeface="+mn-lt"/>
              <a:ea typeface="Verdana"/>
            </a:endParaRPr>
          </a:p>
          <a:p>
            <a:pPr marL="0" indent="0">
              <a:lnSpc>
                <a:spcPct val="108000"/>
              </a:lnSpc>
              <a:spcBef>
                <a:spcPts val="600"/>
              </a:spcBef>
              <a:buNone/>
            </a:pPr>
            <a:endParaRPr lang="en-GB" dirty="0">
              <a:latin typeface="+mn-lt"/>
              <a:ea typeface="Verdana"/>
            </a:endParaRPr>
          </a:p>
          <a:p>
            <a:pPr marL="0" indent="0">
              <a:lnSpc>
                <a:spcPct val="120000"/>
              </a:lnSpc>
              <a:buNone/>
            </a:pPr>
            <a:endParaRPr lang="en-GB" sz="1400" dirty="0">
              <a:latin typeface="+mn-lt"/>
              <a:ea typeface="Verdana"/>
            </a:endParaRPr>
          </a:p>
          <a:p>
            <a:pPr marL="0" indent="0">
              <a:lnSpc>
                <a:spcPct val="120000"/>
              </a:lnSpc>
              <a:buNone/>
            </a:pPr>
            <a:endParaRPr lang="en-GB" sz="1400" dirty="0">
              <a:latin typeface="+mn-lt"/>
              <a:ea typeface="Verdana"/>
            </a:endParaRPr>
          </a:p>
        </p:txBody>
      </p:sp>
      <p:sp>
        <p:nvSpPr>
          <p:cNvPr id="6" name="Text Placeholder 5"/>
          <p:cNvSpPr>
            <a:spLocks noGrp="1"/>
          </p:cNvSpPr>
          <p:nvPr>
            <p:ph type="body" sz="half" idx="4294967295"/>
          </p:nvPr>
        </p:nvSpPr>
        <p:spPr>
          <a:xfrm>
            <a:off x="605561" y="774786"/>
            <a:ext cx="10977511" cy="651073"/>
          </a:xfrm>
        </p:spPr>
        <p:txBody>
          <a:bodyPr vert="horz" lIns="91440" tIns="45720" rIns="91440" bIns="45720" rtlCol="0" anchor="t">
            <a:normAutofit/>
          </a:bodyPr>
          <a:lstStyle/>
          <a:p>
            <a:pPr marL="0" indent="0">
              <a:buNone/>
            </a:pPr>
            <a:r>
              <a:rPr lang="en-GB" sz="3800" dirty="0">
                <a:solidFill>
                  <a:srgbClr val="005EB8"/>
                </a:solidFill>
                <a:latin typeface="+mj-lt"/>
                <a:ea typeface="Verdana"/>
              </a:rPr>
              <a:t>The Future Direction – our </a:t>
            </a:r>
            <a:r>
              <a:rPr lang="en-GB" sz="3800" dirty="0" smtClean="0">
                <a:solidFill>
                  <a:srgbClr val="005EB8"/>
                </a:solidFill>
                <a:latin typeface="+mj-lt"/>
                <a:ea typeface="Verdana"/>
              </a:rPr>
              <a:t>Quality of Care Strategy</a:t>
            </a:r>
            <a:endParaRPr lang="en-GB" sz="3800" dirty="0">
              <a:solidFill>
                <a:srgbClr val="005EB8"/>
              </a:solidFill>
              <a:latin typeface="+mj-lt"/>
              <a:ea typeface="Verdana"/>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307" y="1392442"/>
            <a:ext cx="3514833" cy="4978057"/>
          </a:xfrm>
          <a:prstGeom prst="rect">
            <a:avLst/>
          </a:prstGeom>
        </p:spPr>
      </p:pic>
    </p:spTree>
    <p:extLst>
      <p:ext uri="{BB962C8B-B14F-4D97-AF65-F5344CB8AC3E}">
        <p14:creationId xmlns:p14="http://schemas.microsoft.com/office/powerpoint/2010/main" val="31734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F9A16-9310-091D-C8F9-906F3E758879}"/>
              </a:ext>
            </a:extLst>
          </p:cNvPr>
          <p:cNvSpPr>
            <a:spLocks noGrp="1"/>
          </p:cNvSpPr>
          <p:nvPr>
            <p:ph type="ctrTitle"/>
          </p:nvPr>
        </p:nvSpPr>
        <p:spPr>
          <a:xfrm>
            <a:off x="292099" y="2128180"/>
            <a:ext cx="9038017" cy="2196041"/>
          </a:xfrm>
        </p:spPr>
        <p:txBody>
          <a:bodyPr/>
          <a:lstStyle/>
          <a:p>
            <a:r>
              <a:rPr lang="en-GB" sz="7200" dirty="0" smtClean="0">
                <a:solidFill>
                  <a:srgbClr val="7DC8FF"/>
                </a:solidFill>
                <a:latin typeface="Impact"/>
              </a:rPr>
              <a:t>Executive summary</a:t>
            </a:r>
            <a:endParaRPr lang="en-GB" sz="7200" dirty="0">
              <a:solidFill>
                <a:srgbClr val="7DC8FF"/>
              </a:solidFill>
              <a:latin typeface="Impact"/>
            </a:endParaRPr>
          </a:p>
        </p:txBody>
      </p:sp>
      <p:sp>
        <p:nvSpPr>
          <p:cNvPr id="11" name="Subtitle 10">
            <a:extLst>
              <a:ext uri="{FF2B5EF4-FFF2-40B4-BE49-F238E27FC236}">
                <a16:creationId xmlns:a16="http://schemas.microsoft.com/office/drawing/2014/main" id="{31CAD29C-005B-C1D1-411C-6D6746F93E46}"/>
              </a:ext>
            </a:extLst>
          </p:cNvPr>
          <p:cNvSpPr>
            <a:spLocks noGrp="1"/>
          </p:cNvSpPr>
          <p:nvPr>
            <p:ph type="subTitle" idx="1"/>
          </p:nvPr>
        </p:nvSpPr>
        <p:spPr>
          <a:xfrm>
            <a:off x="292099" y="4821043"/>
            <a:ext cx="6511926" cy="480131"/>
          </a:xfrm>
        </p:spPr>
        <p:txBody>
          <a:bodyPr/>
          <a:lstStyle/>
          <a:p>
            <a:r>
              <a:rPr lang="en-GB" i="0" dirty="0" smtClean="0"/>
              <a:t>The strategy’s key ambitions</a:t>
            </a:r>
            <a:endParaRPr lang="en-GB" dirty="0"/>
          </a:p>
        </p:txBody>
      </p:sp>
    </p:spTree>
    <p:extLst>
      <p:ext uri="{BB962C8B-B14F-4D97-AF65-F5344CB8AC3E}">
        <p14:creationId xmlns:p14="http://schemas.microsoft.com/office/powerpoint/2010/main" val="124415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270" y="764195"/>
            <a:ext cx="11207362" cy="601361"/>
          </a:xfrm>
        </p:spPr>
        <p:txBody>
          <a:bodyPr/>
          <a:lstStyle/>
          <a:p>
            <a:r>
              <a:rPr lang="en-GB" sz="3800" dirty="0">
                <a:latin typeface="Impact"/>
              </a:rPr>
              <a:t>Summary of the strategy's impact</a:t>
            </a:r>
            <a:r>
              <a:rPr lang="en-GB" sz="4800" dirty="0">
                <a:latin typeface="Impact"/>
              </a:rPr>
              <a:t> </a:t>
            </a:r>
            <a:endParaRPr lang="en-GB"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5</a:t>
            </a:fld>
            <a:endParaRPr lang="en-GB"/>
          </a:p>
        </p:txBody>
      </p:sp>
      <p:sp>
        <p:nvSpPr>
          <p:cNvPr id="4" name="TextBox 3"/>
          <p:cNvSpPr txBox="1"/>
          <p:nvPr/>
        </p:nvSpPr>
        <p:spPr>
          <a:xfrm>
            <a:off x="709472" y="1492513"/>
            <a:ext cx="11109766" cy="830997"/>
          </a:xfrm>
          <a:prstGeom prst="rect">
            <a:avLst/>
          </a:prstGeom>
          <a:noFill/>
        </p:spPr>
        <p:txBody>
          <a:bodyPr wrap="square" rtlCol="0">
            <a:spAutoFit/>
          </a:bodyPr>
          <a:lstStyle/>
          <a:p>
            <a:r>
              <a:rPr lang="en-GB" sz="1600" dirty="0"/>
              <a:t>Safety First, Safety Always laid out </a:t>
            </a:r>
            <a:r>
              <a:rPr lang="en-GB" sz="1600" b="1" dirty="0">
                <a:ea typeface="Verdana"/>
              </a:rPr>
              <a:t>five key ambitions and outcomes for delivery over three years. </a:t>
            </a:r>
            <a:r>
              <a:rPr lang="en-GB" sz="1600" dirty="0">
                <a:ea typeface="Verdana"/>
              </a:rPr>
              <a:t>The combination of actions we have taken to improve safety of care at EPUT in the last three years has </a:t>
            </a:r>
            <a:r>
              <a:rPr lang="en-GB" sz="1600" dirty="0" smtClean="0">
                <a:ea typeface="Verdana"/>
              </a:rPr>
              <a:t>driven demonstrable improvements against each of these.</a:t>
            </a:r>
            <a:endParaRPr lang="en-GB" sz="1600" dirty="0"/>
          </a:p>
        </p:txBody>
      </p:sp>
      <p:sp>
        <p:nvSpPr>
          <p:cNvPr id="8" name="Rectangle 7"/>
          <p:cNvSpPr/>
          <p:nvPr/>
        </p:nvSpPr>
        <p:spPr>
          <a:xfrm>
            <a:off x="692270" y="2609386"/>
            <a:ext cx="7341386" cy="400110"/>
          </a:xfrm>
          <a:prstGeom prst="rect">
            <a:avLst/>
          </a:prstGeom>
        </p:spPr>
        <p:txBody>
          <a:bodyPr wrap="square">
            <a:spAutoFit/>
          </a:bodyPr>
          <a:lstStyle/>
          <a:p>
            <a:pPr marL="342900" lvl="0" indent="-342900">
              <a:buFont typeface="+mj-lt"/>
              <a:buAutoNum type="arabicPeriod"/>
              <a:defRPr/>
            </a:pPr>
            <a:r>
              <a:rPr lang="en-GB" sz="2000" b="1" dirty="0">
                <a:solidFill>
                  <a:srgbClr val="28A0BE"/>
                </a:solidFill>
                <a:ea typeface="Verdana"/>
              </a:rPr>
              <a:t>Patients and families feel safe in EPUT’s care</a:t>
            </a:r>
          </a:p>
        </p:txBody>
      </p:sp>
      <p:sp>
        <p:nvSpPr>
          <p:cNvPr id="10" name="Rectangle 9"/>
          <p:cNvSpPr/>
          <p:nvPr/>
        </p:nvSpPr>
        <p:spPr>
          <a:xfrm>
            <a:off x="692270" y="3148132"/>
            <a:ext cx="6873842" cy="2554545"/>
          </a:xfrm>
          <a:prstGeom prst="rect">
            <a:avLst/>
          </a:prstGeom>
        </p:spPr>
        <p:txBody>
          <a:bodyPr wrap="square">
            <a:spAutoFit/>
          </a:bodyPr>
          <a:lstStyle/>
          <a:p>
            <a:pPr marL="285750" indent="-285750">
              <a:buFont typeface="Arial" panose="020B0604020202020204" pitchFamily="34" charset="0"/>
              <a:buChar char="•"/>
            </a:pPr>
            <a:r>
              <a:rPr lang="en-GB" sz="1600" dirty="0"/>
              <a:t>Since its implementation in October 2022, patients have shared their experience of EPUT’s care via I Want Great </a:t>
            </a:r>
            <a:r>
              <a:rPr lang="en-GB" sz="1600" dirty="0" smtClean="0"/>
              <a:t>Care (</a:t>
            </a:r>
            <a:r>
              <a:rPr lang="en-GB" sz="1600" dirty="0" err="1" smtClean="0"/>
              <a:t>iWGC</a:t>
            </a:r>
            <a:r>
              <a:rPr lang="en-GB" sz="1600" dirty="0" smtClean="0"/>
              <a:t>)</a:t>
            </a:r>
            <a:endParaRPr lang="en-GB" sz="1600" dirty="0"/>
          </a:p>
          <a:p>
            <a:pPr marL="285750" indent="-285750">
              <a:buFont typeface="Arial" panose="020B0604020202020204" pitchFamily="34" charset="0"/>
              <a:buChar char="•"/>
            </a:pPr>
            <a:r>
              <a:rPr lang="en-GB" sz="1600" dirty="0"/>
              <a:t>Through five consecutive quarters, EPUT has seen a rising trend, </a:t>
            </a:r>
            <a:r>
              <a:rPr lang="en-GB" sz="1600" dirty="0" smtClean="0"/>
              <a:t>with 98.2</a:t>
            </a:r>
            <a:r>
              <a:rPr lang="en-GB" sz="1600" dirty="0"/>
              <a:t>% </a:t>
            </a:r>
            <a:r>
              <a:rPr lang="en-GB" sz="1600" dirty="0" smtClean="0"/>
              <a:t>of patients </a:t>
            </a:r>
            <a:r>
              <a:rPr lang="en-GB" sz="1600" dirty="0"/>
              <a:t>and families </a:t>
            </a:r>
            <a:r>
              <a:rPr lang="en-GB" sz="1600" dirty="0" smtClean="0"/>
              <a:t>stating they feel safe </a:t>
            </a:r>
            <a:r>
              <a:rPr lang="en-GB" sz="1600" dirty="0"/>
              <a:t>in our care in December </a:t>
            </a:r>
            <a:r>
              <a:rPr lang="en-GB" sz="1600" dirty="0" smtClean="0"/>
              <a:t>2023 - a </a:t>
            </a:r>
            <a:r>
              <a:rPr lang="en-GB" sz="1600" dirty="0"/>
              <a:t>6.3% increase from December 2021</a:t>
            </a:r>
          </a:p>
          <a:p>
            <a:pPr marL="285750" indent="-285750">
              <a:buFont typeface="Arial" panose="020B0604020202020204" pitchFamily="34" charset="0"/>
              <a:buChar char="•"/>
            </a:pPr>
            <a:r>
              <a:rPr lang="en-GB" sz="1600" dirty="0"/>
              <a:t>This is in the context of a rising trend in overall numbers of patients using </a:t>
            </a:r>
            <a:r>
              <a:rPr lang="en-GB" sz="1600" dirty="0" err="1"/>
              <a:t>iWGC</a:t>
            </a:r>
            <a:r>
              <a:rPr lang="en-GB" sz="1600" dirty="0"/>
              <a:t> to feed back to us. We received 82% more feedback in December 2023 than in October </a:t>
            </a:r>
            <a:r>
              <a:rPr lang="en-GB" sz="1600" dirty="0" smtClean="0"/>
              <a:t>2022</a:t>
            </a:r>
            <a:endParaRPr lang="en-GB" sz="1600" dirty="0">
              <a:solidFill>
                <a:srgbClr val="FF0000"/>
              </a:solidFill>
            </a:endParaRPr>
          </a:p>
        </p:txBody>
      </p:sp>
      <p:pic>
        <p:nvPicPr>
          <p:cNvPr id="5" name="Picture 4"/>
          <p:cNvPicPr>
            <a:picLocks noChangeAspect="1"/>
          </p:cNvPicPr>
          <p:nvPr/>
        </p:nvPicPr>
        <p:blipFill>
          <a:blip r:embed="rId2"/>
          <a:stretch>
            <a:fillRect/>
          </a:stretch>
        </p:blipFill>
        <p:spPr>
          <a:xfrm>
            <a:off x="7919111" y="3148132"/>
            <a:ext cx="3951947" cy="1990524"/>
          </a:xfrm>
          <a:prstGeom prst="rect">
            <a:avLst/>
          </a:prstGeom>
          <a:ln>
            <a:solidFill>
              <a:schemeClr val="accent1">
                <a:lumMod val="7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110" y="5277292"/>
            <a:ext cx="3951947" cy="936643"/>
          </a:xfrm>
          <a:prstGeom prst="rect">
            <a:avLst/>
          </a:prstGeom>
          <a:ln>
            <a:solidFill>
              <a:schemeClr val="accent1">
                <a:lumMod val="75000"/>
              </a:schemeClr>
            </a:solidFill>
          </a:ln>
        </p:spPr>
      </p:pic>
      <p:sp>
        <p:nvSpPr>
          <p:cNvPr id="11" name="Rectangle 10"/>
          <p:cNvSpPr/>
          <p:nvPr/>
        </p:nvSpPr>
        <p:spPr>
          <a:xfrm>
            <a:off x="7919110" y="3220210"/>
            <a:ext cx="3951947" cy="307777"/>
          </a:xfrm>
          <a:prstGeom prst="rect">
            <a:avLst/>
          </a:prstGeom>
        </p:spPr>
        <p:txBody>
          <a:bodyPr wrap="square">
            <a:spAutoFit/>
          </a:bodyPr>
          <a:lstStyle/>
          <a:p>
            <a:pPr algn="ctr"/>
            <a:r>
              <a:rPr lang="en-GB" sz="1400" dirty="0" smtClean="0"/>
              <a:t>Reviews over time </a:t>
            </a:r>
            <a:endParaRPr lang="en-GB" sz="1400" dirty="0"/>
          </a:p>
        </p:txBody>
      </p:sp>
    </p:spTree>
    <p:extLst>
      <p:ext uri="{BB962C8B-B14F-4D97-AF65-F5344CB8AC3E}">
        <p14:creationId xmlns:p14="http://schemas.microsoft.com/office/powerpoint/2010/main" val="237599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22" y="760714"/>
            <a:ext cx="11207362" cy="601361"/>
          </a:xfrm>
        </p:spPr>
        <p:txBody>
          <a:bodyPr/>
          <a:lstStyle/>
          <a:p>
            <a:r>
              <a:rPr lang="en-GB" sz="3800" dirty="0">
                <a:latin typeface="Impact"/>
              </a:rPr>
              <a:t>Summary of the strategy's impact</a:t>
            </a:r>
            <a:r>
              <a:rPr lang="en-GB" sz="4800" dirty="0">
                <a:latin typeface="Impact"/>
              </a:rPr>
              <a:t> </a:t>
            </a:r>
            <a:r>
              <a:rPr lang="en-GB" sz="5400" b="1" dirty="0">
                <a:latin typeface="Verdana"/>
                <a:ea typeface="Verdana"/>
              </a:rPr>
              <a:t/>
            </a:r>
            <a:br>
              <a:rPr lang="en-GB" sz="5400" b="1" dirty="0">
                <a:latin typeface="Verdana"/>
                <a:ea typeface="Verdana"/>
              </a:rPr>
            </a:br>
            <a:r>
              <a:rPr lang="en-GB" sz="5400" dirty="0">
                <a:latin typeface="Impact"/>
              </a:rPr>
              <a:t> </a:t>
            </a:r>
            <a:endParaRPr lang="en-GB"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6</a:t>
            </a:fld>
            <a:endParaRPr lang="en-GB"/>
          </a:p>
        </p:txBody>
      </p:sp>
      <p:sp>
        <p:nvSpPr>
          <p:cNvPr id="8" name="Rectangle 7"/>
          <p:cNvSpPr/>
          <p:nvPr/>
        </p:nvSpPr>
        <p:spPr>
          <a:xfrm>
            <a:off x="690422" y="1513362"/>
            <a:ext cx="11072953" cy="400110"/>
          </a:xfrm>
          <a:prstGeom prst="rect">
            <a:avLst/>
          </a:prstGeom>
        </p:spPr>
        <p:txBody>
          <a:bodyPr wrap="square">
            <a:spAutoFit/>
          </a:bodyPr>
          <a:lstStyle/>
          <a:p>
            <a:pPr marL="342900" lvl="0" indent="-342900">
              <a:buFont typeface="+mj-lt"/>
              <a:buAutoNum type="arabicPeriod" startAt="2"/>
              <a:defRPr/>
            </a:pPr>
            <a:r>
              <a:rPr lang="en-GB" sz="2000" b="1" dirty="0">
                <a:solidFill>
                  <a:srgbClr val="28A0BE"/>
                </a:solidFill>
                <a:ea typeface="Verdana"/>
              </a:rPr>
              <a:t>Stakeholders have confidence that EPUT is a safe organisation</a:t>
            </a:r>
          </a:p>
        </p:txBody>
      </p:sp>
      <p:sp>
        <p:nvSpPr>
          <p:cNvPr id="10" name="Rectangle 9"/>
          <p:cNvSpPr/>
          <p:nvPr/>
        </p:nvSpPr>
        <p:spPr>
          <a:xfrm>
            <a:off x="690422" y="2007609"/>
            <a:ext cx="11072953" cy="2618666"/>
          </a:xfrm>
          <a:prstGeom prst="rect">
            <a:avLst/>
          </a:prstGeom>
        </p:spPr>
        <p:txBody>
          <a:bodyPr wrap="square">
            <a:spAutoFit/>
          </a:bodyPr>
          <a:lstStyle/>
          <a:p>
            <a:pPr marL="285750" indent="-285750">
              <a:lnSpc>
                <a:spcPct val="114000"/>
              </a:lnSpc>
              <a:buFont typeface="Arial" panose="020B0604020202020204" pitchFamily="34" charset="0"/>
              <a:buChar char="•"/>
            </a:pPr>
            <a:r>
              <a:rPr lang="en-GB" dirty="0" smtClean="0"/>
              <a:t>Feedback from stakeholders and partners indicates that other </a:t>
            </a:r>
            <a:r>
              <a:rPr lang="en-GB" dirty="0"/>
              <a:t>organisations </a:t>
            </a:r>
            <a:r>
              <a:rPr lang="en-GB" dirty="0" smtClean="0"/>
              <a:t>are </a:t>
            </a:r>
            <a:r>
              <a:rPr lang="en-GB" dirty="0"/>
              <a:t>starting to see EPUT as a more transparent and open system partner</a:t>
            </a:r>
          </a:p>
          <a:p>
            <a:pPr marL="285750" indent="-285750">
              <a:lnSpc>
                <a:spcPct val="114000"/>
              </a:lnSpc>
              <a:buFont typeface="Arial" panose="020B0604020202020204" pitchFamily="34" charset="0"/>
              <a:buChar char="•"/>
            </a:pPr>
            <a:r>
              <a:rPr lang="en-GB" dirty="0" smtClean="0"/>
              <a:t>Closer working relationships developed with MPs and local council scrutiny committees</a:t>
            </a:r>
          </a:p>
          <a:p>
            <a:pPr marL="285750" indent="-285750">
              <a:lnSpc>
                <a:spcPct val="114000"/>
              </a:lnSpc>
              <a:buFont typeface="Arial" panose="020B0604020202020204" pitchFamily="34" charset="0"/>
              <a:buChar char="•"/>
            </a:pPr>
            <a:r>
              <a:rPr lang="en-GB" dirty="0" smtClean="0"/>
              <a:t>Whilst MPs and scrutiny committees report fewer complaints, we continue to work with them to address concerns and share our challenges</a:t>
            </a:r>
            <a:endParaRPr lang="en-GB" dirty="0"/>
          </a:p>
          <a:p>
            <a:pPr marL="285750" indent="-285750">
              <a:lnSpc>
                <a:spcPct val="114000"/>
              </a:lnSpc>
              <a:buFont typeface="Arial" panose="020B0604020202020204" pitchFamily="34" charset="0"/>
              <a:buChar char="•"/>
            </a:pPr>
            <a:r>
              <a:rPr lang="en-GB" dirty="0" smtClean="0"/>
              <a:t>EPUT services have been shortlisted </a:t>
            </a:r>
            <a:r>
              <a:rPr lang="en-GB" dirty="0"/>
              <a:t>in several national award </a:t>
            </a:r>
            <a:r>
              <a:rPr lang="en-GB" dirty="0" smtClean="0"/>
              <a:t>schemes</a:t>
            </a:r>
          </a:p>
          <a:p>
            <a:pPr marL="285750" indent="-285750">
              <a:lnSpc>
                <a:spcPct val="114000"/>
              </a:lnSpc>
              <a:buFont typeface="Arial" panose="020B0604020202020204" pitchFamily="34" charset="0"/>
              <a:buChar char="•"/>
            </a:pPr>
            <a:r>
              <a:rPr lang="en-GB" dirty="0" smtClean="0"/>
              <a:t>Our </a:t>
            </a:r>
            <a:r>
              <a:rPr lang="en-GB" dirty="0"/>
              <a:t>e</a:t>
            </a:r>
            <a:r>
              <a:rPr lang="en-GB" dirty="0" smtClean="0"/>
              <a:t>ducation centre at the St Aubyn inpatient unit was rated </a:t>
            </a:r>
            <a:r>
              <a:rPr lang="en-GB" i="1" dirty="0" smtClean="0"/>
              <a:t>Outstanding</a:t>
            </a:r>
            <a:r>
              <a:rPr lang="en-GB" dirty="0" smtClean="0"/>
              <a:t> by Ofsted in 2024</a:t>
            </a:r>
          </a:p>
        </p:txBody>
      </p:sp>
      <p:pic>
        <p:nvPicPr>
          <p:cNvPr id="4" name="Picture 3"/>
          <p:cNvPicPr>
            <a:picLocks noChangeAspect="1"/>
          </p:cNvPicPr>
          <p:nvPr/>
        </p:nvPicPr>
        <p:blipFill>
          <a:blip r:embed="rId2"/>
          <a:stretch>
            <a:fillRect/>
          </a:stretch>
        </p:blipFill>
        <p:spPr>
          <a:xfrm>
            <a:off x="979611" y="5011615"/>
            <a:ext cx="2508907" cy="126482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661665" y="5011615"/>
            <a:ext cx="2496138" cy="126482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328196" y="5011615"/>
            <a:ext cx="2695513" cy="126482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9258024" y="5011615"/>
            <a:ext cx="2351078" cy="1264821"/>
          </a:xfrm>
          <a:prstGeom prst="rect">
            <a:avLst/>
          </a:prstGeom>
          <a:ln>
            <a:solidFill>
              <a:schemeClr val="tx1"/>
            </a:solidFill>
          </a:ln>
        </p:spPr>
      </p:pic>
    </p:spTree>
    <p:extLst>
      <p:ext uri="{BB962C8B-B14F-4D97-AF65-F5344CB8AC3E}">
        <p14:creationId xmlns:p14="http://schemas.microsoft.com/office/powerpoint/2010/main" val="143878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22" y="836914"/>
            <a:ext cx="11207362" cy="601361"/>
          </a:xfrm>
        </p:spPr>
        <p:txBody>
          <a:bodyPr/>
          <a:lstStyle/>
          <a:p>
            <a:r>
              <a:rPr lang="en-GB" sz="3800" dirty="0">
                <a:latin typeface="Impact"/>
              </a:rPr>
              <a:t>Summary of the strategy's impact </a:t>
            </a:r>
            <a:r>
              <a:rPr lang="en-GB" sz="5400" b="1" dirty="0">
                <a:latin typeface="Verdana"/>
                <a:ea typeface="Verdana"/>
              </a:rPr>
              <a:t/>
            </a:r>
            <a:br>
              <a:rPr lang="en-GB" sz="5400" b="1" dirty="0">
                <a:latin typeface="Verdana"/>
                <a:ea typeface="Verdana"/>
              </a:rPr>
            </a:br>
            <a:r>
              <a:rPr lang="en-GB" sz="5400" dirty="0">
                <a:latin typeface="Impact"/>
              </a:rPr>
              <a:t> </a:t>
            </a:r>
            <a:endParaRPr lang="en-GB"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7</a:t>
            </a:fld>
            <a:endParaRPr lang="en-GB"/>
          </a:p>
        </p:txBody>
      </p:sp>
      <p:sp>
        <p:nvSpPr>
          <p:cNvPr id="8" name="Rectangle 7"/>
          <p:cNvSpPr/>
          <p:nvPr/>
        </p:nvSpPr>
        <p:spPr>
          <a:xfrm>
            <a:off x="690422" y="1510872"/>
            <a:ext cx="10977703" cy="400110"/>
          </a:xfrm>
          <a:prstGeom prst="rect">
            <a:avLst/>
          </a:prstGeom>
        </p:spPr>
        <p:txBody>
          <a:bodyPr wrap="square">
            <a:spAutoFit/>
          </a:bodyPr>
          <a:lstStyle/>
          <a:p>
            <a:pPr marL="342900" lvl="0" indent="-342900">
              <a:buFont typeface="+mj-lt"/>
              <a:buAutoNum type="arabicPeriod" startAt="3"/>
              <a:defRPr/>
            </a:pPr>
            <a:r>
              <a:rPr lang="en-GB" sz="2000" b="1" dirty="0">
                <a:solidFill>
                  <a:srgbClr val="28A0BE"/>
                </a:solidFill>
                <a:ea typeface="Verdana"/>
              </a:rPr>
              <a:t>No </a:t>
            </a:r>
            <a:r>
              <a:rPr lang="en-GB" sz="2000" b="1" dirty="0" smtClean="0">
                <a:solidFill>
                  <a:srgbClr val="28A0BE"/>
                </a:solidFill>
                <a:ea typeface="Verdana"/>
              </a:rPr>
              <a:t>preventable inpatient acute adult deaths attributable to self-harm</a:t>
            </a:r>
            <a:endParaRPr lang="en-GB" sz="2000" b="1" dirty="0">
              <a:solidFill>
                <a:srgbClr val="28A0BE"/>
              </a:solidFill>
              <a:ea typeface="Verdana"/>
            </a:endParaRPr>
          </a:p>
        </p:txBody>
      </p:sp>
      <p:sp>
        <p:nvSpPr>
          <p:cNvPr id="10" name="Rectangle 9"/>
          <p:cNvSpPr/>
          <p:nvPr/>
        </p:nvSpPr>
        <p:spPr>
          <a:xfrm>
            <a:off x="690422" y="2374270"/>
            <a:ext cx="5386528" cy="1323439"/>
          </a:xfrm>
          <a:prstGeom prst="rect">
            <a:avLst/>
          </a:prstGeom>
        </p:spPr>
        <p:txBody>
          <a:bodyPr wrap="square">
            <a:spAutoFit/>
          </a:bodyPr>
          <a:lstStyle/>
          <a:p>
            <a:pPr marL="285750" indent="-285750">
              <a:buFont typeface="Arial" panose="020B0604020202020204" pitchFamily="34" charset="0"/>
              <a:buChar char="•"/>
            </a:pPr>
            <a:r>
              <a:rPr lang="en-GB" sz="2000" dirty="0" smtClean="0"/>
              <a:t>Since </a:t>
            </a:r>
            <a:r>
              <a:rPr lang="en-GB" sz="2000" dirty="0"/>
              <a:t>September 2022, there have been no deaths associated with incidents of self-harm </a:t>
            </a:r>
            <a:r>
              <a:rPr lang="en-GB" sz="2000" dirty="0" smtClean="0"/>
              <a:t>in acute </a:t>
            </a:r>
            <a:r>
              <a:rPr lang="en-GB" sz="2000" dirty="0"/>
              <a:t>adult mental health inpatient services  </a:t>
            </a:r>
            <a:endParaRPr lang="en-GB" sz="2000" dirty="0" smtClean="0"/>
          </a:p>
        </p:txBody>
      </p:sp>
      <p:graphicFrame>
        <p:nvGraphicFramePr>
          <p:cNvPr id="7" name="Chart 6">
            <a:extLst>
              <a:ext uri="{FF2B5EF4-FFF2-40B4-BE49-F238E27FC236}">
                <a16:creationId xmlns:a16="http://schemas.microsoft.com/office/drawing/2014/main" id="{7362DDEA-B6D9-BA5D-6B7E-1F2EEA3BE5F5}"/>
              </a:ext>
            </a:extLst>
          </p:cNvPr>
          <p:cNvGraphicFramePr>
            <a:graphicFrameLocks/>
          </p:cNvGraphicFramePr>
          <p:nvPr>
            <p:extLst>
              <p:ext uri="{D42A27DB-BD31-4B8C-83A1-F6EECF244321}">
                <p14:modId xmlns:p14="http://schemas.microsoft.com/office/powerpoint/2010/main" val="857875584"/>
              </p:ext>
            </p:extLst>
          </p:nvPr>
        </p:nvGraphicFramePr>
        <p:xfrm>
          <a:off x="6259831" y="2432765"/>
          <a:ext cx="5657003" cy="262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56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22" y="840829"/>
            <a:ext cx="11207362" cy="601361"/>
          </a:xfrm>
        </p:spPr>
        <p:txBody>
          <a:bodyPr/>
          <a:lstStyle/>
          <a:p>
            <a:r>
              <a:rPr lang="en-GB" sz="3800" dirty="0">
                <a:latin typeface="Impact"/>
              </a:rPr>
              <a:t>Summary of the strategy's impact </a:t>
            </a:r>
            <a:r>
              <a:rPr lang="en-GB" sz="5400" b="1" dirty="0">
                <a:latin typeface="Verdana"/>
                <a:ea typeface="Verdana"/>
              </a:rPr>
              <a:t/>
            </a:r>
            <a:br>
              <a:rPr lang="en-GB" sz="5400" b="1" dirty="0">
                <a:latin typeface="Verdana"/>
                <a:ea typeface="Verdana"/>
              </a:rPr>
            </a:br>
            <a:r>
              <a:rPr lang="en-GB" sz="5400" dirty="0">
                <a:latin typeface="Impact"/>
              </a:rPr>
              <a:t> </a:t>
            </a:r>
            <a:endParaRPr lang="en-GB"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8</a:t>
            </a:fld>
            <a:endParaRPr lang="en-GB"/>
          </a:p>
        </p:txBody>
      </p:sp>
      <p:sp>
        <p:nvSpPr>
          <p:cNvPr id="8" name="Rectangle 7"/>
          <p:cNvSpPr/>
          <p:nvPr/>
        </p:nvSpPr>
        <p:spPr>
          <a:xfrm>
            <a:off x="690422" y="1504553"/>
            <a:ext cx="9705981" cy="400110"/>
          </a:xfrm>
          <a:prstGeom prst="rect">
            <a:avLst/>
          </a:prstGeom>
        </p:spPr>
        <p:txBody>
          <a:bodyPr wrap="square">
            <a:spAutoFit/>
          </a:bodyPr>
          <a:lstStyle/>
          <a:p>
            <a:pPr marL="342900" lvl="0" indent="-342900">
              <a:buFont typeface="+mj-lt"/>
              <a:buAutoNum type="arabicPeriod" startAt="4"/>
              <a:defRPr/>
            </a:pPr>
            <a:r>
              <a:rPr lang="en-GB" sz="2000" b="1" dirty="0">
                <a:solidFill>
                  <a:srgbClr val="28A0BE"/>
                </a:solidFill>
                <a:ea typeface="Verdana"/>
              </a:rPr>
              <a:t>A reduction in Patient Safety Incidents for Investigation (PSII)</a:t>
            </a:r>
          </a:p>
        </p:txBody>
      </p:sp>
      <p:sp>
        <p:nvSpPr>
          <p:cNvPr id="10" name="Rectangle 9"/>
          <p:cNvSpPr/>
          <p:nvPr/>
        </p:nvSpPr>
        <p:spPr>
          <a:xfrm>
            <a:off x="700459" y="1967026"/>
            <a:ext cx="5622731" cy="4478149"/>
          </a:xfrm>
          <a:prstGeom prst="rect">
            <a:avLst/>
          </a:prstGeom>
        </p:spPr>
        <p:txBody>
          <a:bodyPr wrap="square">
            <a:spAutoFit/>
          </a:bodyPr>
          <a:lstStyle/>
          <a:p>
            <a:pPr marL="285750" indent="-285750">
              <a:buFont typeface="Arial" panose="020B0604020202020204" pitchFamily="34" charset="0"/>
              <a:buChar char="•"/>
            </a:pPr>
            <a:r>
              <a:rPr lang="en-GB" sz="1500" dirty="0" smtClean="0"/>
              <a:t>We were an </a:t>
            </a:r>
            <a:r>
              <a:rPr lang="en-GB" sz="1500" b="1" dirty="0" smtClean="0"/>
              <a:t>early adopter of the NHS’s Patient Safety Incident Response Framework (PSIRF)</a:t>
            </a:r>
            <a:r>
              <a:rPr lang="en-GB" sz="1500" dirty="0" smtClean="0"/>
              <a:t>, introducing it in May 2021 – this replaced the previous serious incident framework (SIF)</a:t>
            </a:r>
          </a:p>
          <a:p>
            <a:pPr marL="285750" indent="-285750">
              <a:buFont typeface="Arial" panose="020B0604020202020204" pitchFamily="34" charset="0"/>
              <a:buChar char="•"/>
            </a:pPr>
            <a:r>
              <a:rPr lang="en-GB" sz="1500" dirty="0" smtClean="0"/>
              <a:t>PSIRF investigates incidents thematically rather than in isolation, providing a clearer picture of the underlying issues affecting safety and effectiveness of care</a:t>
            </a:r>
          </a:p>
          <a:p>
            <a:pPr marL="285750" indent="-285750">
              <a:buFont typeface="Arial" panose="020B0604020202020204" pitchFamily="34" charset="0"/>
              <a:buChar char="•"/>
            </a:pPr>
            <a:r>
              <a:rPr lang="en-GB" sz="1500" dirty="0" smtClean="0"/>
              <a:t>We have seen a reduction in the number of incidents requiring investigation (PSII)</a:t>
            </a:r>
          </a:p>
          <a:p>
            <a:pPr marL="285750" indent="-285750">
              <a:buFont typeface="Arial" panose="020B0604020202020204" pitchFamily="34" charset="0"/>
              <a:buChar char="•"/>
            </a:pPr>
            <a:r>
              <a:rPr lang="en-GB" sz="1500" dirty="0"/>
              <a:t>Analysing PSIRF data over the last three years shows </a:t>
            </a:r>
            <a:r>
              <a:rPr lang="en-GB" sz="1500" b="1" dirty="0"/>
              <a:t>improvements in key areas of patient safety</a:t>
            </a:r>
            <a:r>
              <a:rPr lang="en-GB" sz="1500" dirty="0"/>
              <a:t>, including:</a:t>
            </a:r>
            <a:endParaRPr lang="en-GB" sz="1500" dirty="0">
              <a:solidFill>
                <a:srgbClr val="FF0000"/>
              </a:solidFill>
            </a:endParaRPr>
          </a:p>
          <a:p>
            <a:pPr marL="742950" lvl="1" indent="-285750">
              <a:buFont typeface="Arial" panose="020B0604020202020204" pitchFamily="34" charset="0"/>
              <a:buChar char="•"/>
            </a:pPr>
            <a:r>
              <a:rPr lang="en-GB" sz="1500" dirty="0"/>
              <a:t>Inpatient deaths from self-harm – see slide 7</a:t>
            </a:r>
          </a:p>
          <a:p>
            <a:pPr marL="742950" lvl="1" indent="-285750">
              <a:buFont typeface="Arial" panose="020B0604020202020204" pitchFamily="34" charset="0"/>
              <a:buChar char="•"/>
            </a:pPr>
            <a:r>
              <a:rPr lang="en-GB" sz="1500" dirty="0"/>
              <a:t>Self-harm by fixed ligature</a:t>
            </a:r>
          </a:p>
          <a:p>
            <a:pPr marL="742950" lvl="1" indent="-285750">
              <a:buFont typeface="Arial" panose="020B0604020202020204" pitchFamily="34" charset="0"/>
              <a:buChar char="•"/>
            </a:pPr>
            <a:r>
              <a:rPr lang="en-GB" sz="1500" dirty="0"/>
              <a:t>Restraints – including use of prone restraint</a:t>
            </a:r>
          </a:p>
          <a:p>
            <a:pPr marL="742950" lvl="1" indent="-285750">
              <a:buFont typeface="Arial" panose="020B0604020202020204" pitchFamily="34" charset="0"/>
              <a:buChar char="•"/>
            </a:pPr>
            <a:r>
              <a:rPr lang="en-GB" sz="1500" dirty="0"/>
              <a:t>Grade 3 and 4 pressure ulcers - those causing the most harm</a:t>
            </a:r>
          </a:p>
          <a:p>
            <a:pPr marL="742950" lvl="1" indent="-285750">
              <a:buFont typeface="Arial" panose="020B0604020202020204" pitchFamily="34" charset="0"/>
              <a:buChar char="•"/>
            </a:pPr>
            <a:r>
              <a:rPr lang="en-GB" sz="1500" dirty="0"/>
              <a:t>Patient </a:t>
            </a:r>
            <a:r>
              <a:rPr lang="en-GB" sz="1500" dirty="0" smtClean="0"/>
              <a:t>falls</a:t>
            </a:r>
          </a:p>
        </p:txBody>
      </p:sp>
      <p:sp>
        <p:nvSpPr>
          <p:cNvPr id="11" name="Rectangle 10"/>
          <p:cNvSpPr/>
          <p:nvPr/>
        </p:nvSpPr>
        <p:spPr>
          <a:xfrm>
            <a:off x="6573275" y="4606505"/>
            <a:ext cx="5199126" cy="1077218"/>
          </a:xfrm>
          <a:prstGeom prst="rect">
            <a:avLst/>
          </a:prstGeom>
        </p:spPr>
        <p:txBody>
          <a:bodyPr wrap="square">
            <a:spAutoFit/>
          </a:bodyPr>
          <a:lstStyle/>
          <a:p>
            <a:endParaRPr lang="en-GB" sz="1600" dirty="0" smtClean="0"/>
          </a:p>
          <a:p>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p:txBody>
      </p:sp>
      <p:sp>
        <p:nvSpPr>
          <p:cNvPr id="5" name="TextBox 4"/>
          <p:cNvSpPr txBox="1"/>
          <p:nvPr/>
        </p:nvSpPr>
        <p:spPr>
          <a:xfrm>
            <a:off x="6815665" y="4883099"/>
            <a:ext cx="4242398" cy="830997"/>
          </a:xfrm>
          <a:prstGeom prst="rect">
            <a:avLst/>
          </a:prstGeom>
          <a:noFill/>
        </p:spPr>
        <p:txBody>
          <a:bodyPr wrap="square" rtlCol="0">
            <a:spAutoFit/>
          </a:bodyPr>
          <a:lstStyle/>
          <a:p>
            <a:r>
              <a:rPr lang="en-GB" sz="1600" dirty="0"/>
              <a:t>We are still on an improvement trajectory, including addressing those areas where we still need to improve</a:t>
            </a:r>
          </a:p>
        </p:txBody>
      </p:sp>
      <p:graphicFrame>
        <p:nvGraphicFramePr>
          <p:cNvPr id="12" name="Chart 11"/>
          <p:cNvGraphicFramePr>
            <a:graphicFrameLocks/>
          </p:cNvGraphicFramePr>
          <p:nvPr>
            <p:extLst>
              <p:ext uri="{D42A27DB-BD31-4B8C-83A1-F6EECF244321}">
                <p14:modId xmlns:p14="http://schemas.microsoft.com/office/powerpoint/2010/main" val="1387935661"/>
              </p:ext>
            </p:extLst>
          </p:nvPr>
        </p:nvGraphicFramePr>
        <p:xfrm>
          <a:off x="6371156" y="2060382"/>
          <a:ext cx="5456186" cy="2562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71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22" y="838965"/>
            <a:ext cx="11207362" cy="601361"/>
          </a:xfrm>
        </p:spPr>
        <p:txBody>
          <a:bodyPr/>
          <a:lstStyle/>
          <a:p>
            <a:r>
              <a:rPr lang="en-GB" sz="3800" dirty="0">
                <a:latin typeface="Impact"/>
              </a:rPr>
              <a:t>Summary of the strategy's impact </a:t>
            </a:r>
            <a:r>
              <a:rPr lang="en-GB" sz="5400" b="1" dirty="0">
                <a:latin typeface="Verdana"/>
                <a:ea typeface="Verdana"/>
              </a:rPr>
              <a:t/>
            </a:r>
            <a:br>
              <a:rPr lang="en-GB" sz="5400" b="1" dirty="0">
                <a:latin typeface="Verdana"/>
                <a:ea typeface="Verdana"/>
              </a:rPr>
            </a:br>
            <a:r>
              <a:rPr lang="en-GB" sz="5400" dirty="0">
                <a:latin typeface="Impact"/>
              </a:rPr>
              <a:t> </a:t>
            </a:r>
            <a:endParaRPr lang="en-GB" dirty="0"/>
          </a:p>
        </p:txBody>
      </p:sp>
      <p:sp>
        <p:nvSpPr>
          <p:cNvPr id="3" name="Slide Number Placeholder 2"/>
          <p:cNvSpPr>
            <a:spLocks noGrp="1"/>
          </p:cNvSpPr>
          <p:nvPr>
            <p:ph type="sldNum" sz="quarter" idx="4"/>
          </p:nvPr>
        </p:nvSpPr>
        <p:spPr/>
        <p:txBody>
          <a:bodyPr/>
          <a:lstStyle/>
          <a:p>
            <a:r>
              <a:rPr lang="en-GB"/>
              <a:t>P.</a:t>
            </a:r>
            <a:fld id="{A126BD80-4063-464F-A49F-27FB3ACB3C65}" type="slidenum">
              <a:rPr lang="en-GB" smtClean="0"/>
              <a:pPr/>
              <a:t>9</a:t>
            </a:fld>
            <a:endParaRPr lang="en-GB"/>
          </a:p>
        </p:txBody>
      </p:sp>
      <p:sp>
        <p:nvSpPr>
          <p:cNvPr id="8" name="Rectangle 7"/>
          <p:cNvSpPr/>
          <p:nvPr/>
        </p:nvSpPr>
        <p:spPr>
          <a:xfrm>
            <a:off x="690422" y="1506572"/>
            <a:ext cx="5032455" cy="400110"/>
          </a:xfrm>
          <a:prstGeom prst="rect">
            <a:avLst/>
          </a:prstGeom>
        </p:spPr>
        <p:txBody>
          <a:bodyPr wrap="square">
            <a:spAutoFit/>
          </a:bodyPr>
          <a:lstStyle/>
          <a:p>
            <a:pPr marL="457200" lvl="0" indent="-457200">
              <a:buFont typeface="+mj-lt"/>
              <a:buAutoNum type="arabicPeriod" startAt="5"/>
              <a:defRPr/>
            </a:pPr>
            <a:r>
              <a:rPr lang="en-GB" sz="2000" b="1" dirty="0">
                <a:solidFill>
                  <a:srgbClr val="28A0BE"/>
                </a:solidFill>
                <a:ea typeface="Verdana"/>
              </a:rPr>
              <a:t>A reduction in self-harm</a:t>
            </a:r>
          </a:p>
        </p:txBody>
      </p:sp>
      <p:sp>
        <p:nvSpPr>
          <p:cNvPr id="10" name="Rectangle 9"/>
          <p:cNvSpPr/>
          <p:nvPr/>
        </p:nvSpPr>
        <p:spPr>
          <a:xfrm>
            <a:off x="690422" y="1936939"/>
            <a:ext cx="6262469" cy="4462760"/>
          </a:xfrm>
          <a:prstGeom prst="rect">
            <a:avLst/>
          </a:prstGeom>
        </p:spPr>
        <p:txBody>
          <a:bodyPr wrap="square">
            <a:spAutoFit/>
          </a:bodyPr>
          <a:lstStyle/>
          <a:p>
            <a:pPr marL="342900" indent="-342900">
              <a:buFont typeface="Arial" panose="020B0604020202020204" pitchFamily="34" charset="0"/>
              <a:buChar char="•"/>
            </a:pPr>
            <a:r>
              <a:rPr lang="en-GB" dirty="0">
                <a:ea typeface="Verdana"/>
              </a:rPr>
              <a:t>Reported self harm incidents show a rising trend over the three years of the strategy</a:t>
            </a:r>
          </a:p>
          <a:p>
            <a:pPr marL="342900" indent="-342900">
              <a:buFont typeface="Arial" panose="020B0604020202020204" pitchFamily="34" charset="0"/>
              <a:buChar char="•"/>
            </a:pPr>
            <a:r>
              <a:rPr lang="en-GB" dirty="0">
                <a:ea typeface="Verdana"/>
              </a:rPr>
              <a:t>Over the same three year period, EPUT has been building a culture of increased incident reporting as an enabler of learning and continuous improvement, so the increase in self harm reports is </a:t>
            </a:r>
            <a:r>
              <a:rPr lang="en-GB" dirty="0" smtClean="0">
                <a:ea typeface="Verdana"/>
              </a:rPr>
              <a:t>expected</a:t>
            </a:r>
            <a:endParaRPr lang="en-GB" dirty="0">
              <a:solidFill>
                <a:srgbClr val="FF0000"/>
              </a:solidFill>
              <a:ea typeface="Verdana"/>
            </a:endParaRPr>
          </a:p>
          <a:p>
            <a:pPr marL="342900" indent="-342900">
              <a:buFont typeface="Arial" panose="020B0604020202020204" pitchFamily="34" charset="0"/>
              <a:buChar char="•"/>
            </a:pPr>
            <a:r>
              <a:rPr lang="en-GB" dirty="0">
                <a:ea typeface="Verdana"/>
              </a:rPr>
              <a:t>The proportion of reported self harm incidents resulting in moderate or above harm has been maintained at or below 2.7% since November </a:t>
            </a:r>
            <a:r>
              <a:rPr lang="en-GB" dirty="0" smtClean="0">
                <a:ea typeface="Verdana"/>
              </a:rPr>
              <a:t>2022</a:t>
            </a:r>
          </a:p>
          <a:p>
            <a:pPr marL="342900" indent="-342900">
              <a:buFont typeface="Arial" panose="020B0604020202020204" pitchFamily="34" charset="0"/>
              <a:buChar char="•"/>
            </a:pPr>
            <a:r>
              <a:rPr lang="en-GB" dirty="0" smtClean="0">
                <a:ea typeface="Verdana"/>
              </a:rPr>
              <a:t>Our new Quality of Care strategy takes these improvements forward as we work towards our ambition to eradicate avoidable harm</a:t>
            </a:r>
          </a:p>
          <a:p>
            <a:pPr marL="342900" indent="-342900">
              <a:buFont typeface="Arial" panose="020B0604020202020204" pitchFamily="34" charset="0"/>
              <a:buChar char="•"/>
            </a:pPr>
            <a:endParaRPr lang="en-GB" sz="1600" dirty="0">
              <a:ea typeface="Verdana"/>
            </a:endParaRPr>
          </a:p>
          <a:p>
            <a:pPr marL="342900" indent="-342900">
              <a:buFont typeface="Arial" panose="020B0604020202020204" pitchFamily="34" charset="0"/>
              <a:buChar char="•"/>
            </a:pPr>
            <a:endParaRPr lang="en-GB" sz="1600" dirty="0">
              <a:solidFill>
                <a:srgbClr val="FF0000"/>
              </a:solidFill>
              <a:ea typeface="Verdana"/>
            </a:endParaRPr>
          </a:p>
        </p:txBody>
      </p:sp>
      <p:graphicFrame>
        <p:nvGraphicFramePr>
          <p:cNvPr id="11" name="Chart 10">
            <a:extLst>
              <a:ext uri="{FF2B5EF4-FFF2-40B4-BE49-F238E27FC236}">
                <a16:creationId xmlns:a16="http://schemas.microsoft.com/office/drawing/2014/main" id="{42AA36B8-58F8-3088-52C6-56E7E089E9ED}"/>
              </a:ext>
            </a:extLst>
          </p:cNvPr>
          <p:cNvGraphicFramePr>
            <a:graphicFrameLocks/>
          </p:cNvGraphicFramePr>
          <p:nvPr>
            <p:extLst>
              <p:ext uri="{D42A27DB-BD31-4B8C-83A1-F6EECF244321}">
                <p14:modId xmlns:p14="http://schemas.microsoft.com/office/powerpoint/2010/main" val="3864559050"/>
              </p:ext>
            </p:extLst>
          </p:nvPr>
        </p:nvGraphicFramePr>
        <p:xfrm>
          <a:off x="7266382" y="1751127"/>
          <a:ext cx="4281824" cy="2181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CADF581F-F06B-59D9-BD74-3E2E52CE0CA8}"/>
              </a:ext>
            </a:extLst>
          </p:cNvPr>
          <p:cNvGraphicFramePr>
            <a:graphicFrameLocks/>
          </p:cNvGraphicFramePr>
          <p:nvPr>
            <p:extLst>
              <p:ext uri="{D42A27DB-BD31-4B8C-83A1-F6EECF244321}">
                <p14:modId xmlns:p14="http://schemas.microsoft.com/office/powerpoint/2010/main" val="1994812067"/>
              </p:ext>
            </p:extLst>
          </p:nvPr>
        </p:nvGraphicFramePr>
        <p:xfrm>
          <a:off x="7266381" y="4105743"/>
          <a:ext cx="4281825" cy="2154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649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mpact"/>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02B4C7F16E344D869AD7F973BB27A7" ma:contentTypeVersion="6" ma:contentTypeDescription="Create a new document." ma:contentTypeScope="" ma:versionID="4400f37e736dc6c78bd877f2d3c952e9">
  <xsd:schema xmlns:xsd="http://www.w3.org/2001/XMLSchema" xmlns:xs="http://www.w3.org/2001/XMLSchema" xmlns:p="http://schemas.microsoft.com/office/2006/metadata/properties" xmlns:ns2="5b1835ad-6e79-49a4-b9d1-bff43dcf0534" xmlns:ns3="453914b3-b86b-443b-9bf1-078665a6480d" targetNamespace="http://schemas.microsoft.com/office/2006/metadata/properties" ma:root="true" ma:fieldsID="4dce31cc98991e9d6c12ced55f17fae9" ns2:_="" ns3:_="">
    <xsd:import namespace="5b1835ad-6e79-49a4-b9d1-bff43dcf0534"/>
    <xsd:import namespace="453914b3-b86b-443b-9bf1-078665a648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835ad-6e79-49a4-b9d1-bff43dcf0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3914b3-b86b-443b-9bf1-078665a648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53914b3-b86b-443b-9bf1-078665a6480d">
      <UserInfo>
        <DisplayName>SHERIDAN, Ann (ESSEX PARTNERSHIP UNIVERSITY NHS FOUNDATION TRUST)</DisplayName>
        <AccountId>21</AccountId>
        <AccountType/>
      </UserInfo>
    </SharedWithUsers>
  </documentManagement>
</p:properties>
</file>

<file path=customXml/itemProps1.xml><?xml version="1.0" encoding="utf-8"?>
<ds:datastoreItem xmlns:ds="http://schemas.openxmlformats.org/officeDocument/2006/customXml" ds:itemID="{A97AD5D0-0806-45B1-891E-3203EE0CA969}">
  <ds:schemaRefs>
    <ds:schemaRef ds:uri="453914b3-b86b-443b-9bf1-078665a6480d"/>
    <ds:schemaRef ds:uri="5b1835ad-6e79-49a4-b9d1-bff43dcf05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475AED-751C-49B8-90FC-19FC56E15455}">
  <ds:schemaRefs>
    <ds:schemaRef ds:uri="http://schemas.microsoft.com/sharepoint/v3/contenttype/forms"/>
  </ds:schemaRefs>
</ds:datastoreItem>
</file>

<file path=customXml/itemProps3.xml><?xml version="1.0" encoding="utf-8"?>
<ds:datastoreItem xmlns:ds="http://schemas.openxmlformats.org/officeDocument/2006/customXml" ds:itemID="{5A586A03-84A3-464F-A358-D16815B8FF7D}">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453914b3-b86b-443b-9bf1-078665a6480d"/>
    <ds:schemaRef ds:uri="5b1835ad-6e79-49a4-b9d1-bff43dcf0534"/>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4994</TotalTime>
  <Words>4780</Words>
  <Application>Microsoft Office PowerPoint</Application>
  <PresentationFormat>Widescreen</PresentationFormat>
  <Paragraphs>367</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Gothic</vt:lpstr>
      <vt:lpstr>Arial</vt:lpstr>
      <vt:lpstr>Calibri</vt:lpstr>
      <vt:lpstr>Impact</vt:lpstr>
      <vt:lpstr>Segoe UI</vt:lpstr>
      <vt:lpstr>Times New Roman</vt:lpstr>
      <vt:lpstr>Verdana</vt:lpstr>
      <vt:lpstr>office theme</vt:lpstr>
      <vt:lpstr>Safety First, Safety Always</vt:lpstr>
      <vt:lpstr>Foreword from our Chief Executive</vt:lpstr>
      <vt:lpstr>PowerPoint Presentation</vt:lpstr>
      <vt:lpstr>Executive summary</vt:lpstr>
      <vt:lpstr>Summary of the strategy's impact </vt:lpstr>
      <vt:lpstr>Summary of the strategy's impact   </vt:lpstr>
      <vt:lpstr>Summary of the strategy's impact   </vt:lpstr>
      <vt:lpstr>Summary of the strategy's impact   </vt:lpstr>
      <vt:lpstr>Summary of the strategy's impact   </vt:lpstr>
      <vt:lpstr>Establishing the context</vt:lpstr>
      <vt:lpstr>Who are we? </vt:lpstr>
      <vt:lpstr>PowerPoint Presentation</vt:lpstr>
      <vt:lpstr>PowerPoint Presentation</vt:lpstr>
      <vt:lpstr>Programme roadmap</vt:lpstr>
      <vt:lpstr>PowerPoint Presentation</vt:lpstr>
      <vt:lpstr>Reviewing our progress</vt:lpstr>
      <vt:lpstr>PATIENT VOICE IN SAFETY</vt:lpstr>
      <vt:lpstr>Patient voice in safety - highlights</vt:lpstr>
      <vt:lpstr>CULTURE OF SAFETY</vt:lpstr>
      <vt:lpstr>Culture of Safety  </vt:lpstr>
      <vt:lpstr>Culture of Safety  </vt:lpstr>
      <vt:lpstr>DATA-INFORMED STRATEGY</vt:lpstr>
      <vt:lpstr>PowerPoint Presentation</vt:lpstr>
      <vt:lpstr>Data-informed strategy - highlights </vt:lpstr>
      <vt:lpstr>PARTNERSHIPS AND SAFETY </vt:lpstr>
      <vt:lpstr>PowerPoint Presentation</vt:lpstr>
      <vt:lpstr>PowerPoint Presentation</vt:lpstr>
      <vt:lpstr>PowerPoint Presentation</vt:lpstr>
      <vt:lpstr>Looking to the future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 Aleksandar (R1L) Essex Partnership</dc:creator>
  <cp:lastModifiedBy>Saeed Fozia (R1L) Essex Partnership</cp:lastModifiedBy>
  <cp:revision>161</cp:revision>
  <dcterms:created xsi:type="dcterms:W3CDTF">2022-02-22T11:32:18Z</dcterms:created>
  <dcterms:modified xsi:type="dcterms:W3CDTF">2024-08-27T13:57:52Z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34400.0000000000</vt:lpwstr>
  </property>
  <property fmtid="{D5CDD505-2E9C-101B-9397-08002B2CF9AE}" pid="3" name="xd_Signature">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y fmtid="{D5CDD505-2E9C-101B-9397-08002B2CF9AE}" pid="10" name="ContentTypeId">
    <vt:lpwstr>0x010100B802B4C7F16E344D869AD7F973BB27A7</vt:lpwstr>
  </property>
</Properties>
</file>