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sldIdLst>
    <p:sldId id="260"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64FF"/>
    <a:srgbClr val="009A8D"/>
    <a:srgbClr val="C0529A"/>
    <a:srgbClr val="94D5CF"/>
    <a:srgbClr val="6ABBE2"/>
    <a:srgbClr val="006BB5"/>
    <a:srgbClr val="00998A"/>
    <a:srgbClr val="B588B5"/>
    <a:srgbClr val="63B8E0"/>
    <a:srgbClr val="B468A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napToObjects="1">
      <p:cViewPr>
        <p:scale>
          <a:sx n="124" d="100"/>
          <a:sy n="124" d="100"/>
        </p:scale>
        <p:origin x="456" y="60"/>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a:t>Click to edit Master title style</a:t>
            </a:r>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20" indent="0" algn="ctr">
              <a:buNone/>
              <a:defRPr>
                <a:solidFill>
                  <a:schemeClr val="tx1">
                    <a:tint val="75000"/>
                  </a:schemeClr>
                </a:solidFill>
              </a:defRPr>
            </a:lvl2pPr>
            <a:lvl3pPr marL="633039" indent="0" algn="ctr">
              <a:buNone/>
              <a:defRPr>
                <a:solidFill>
                  <a:schemeClr val="tx1">
                    <a:tint val="75000"/>
                  </a:schemeClr>
                </a:solidFill>
              </a:defRPr>
            </a:lvl3pPr>
            <a:lvl4pPr marL="949559" indent="0" algn="ctr">
              <a:buNone/>
              <a:defRPr>
                <a:solidFill>
                  <a:schemeClr val="tx1">
                    <a:tint val="75000"/>
                  </a:schemeClr>
                </a:solidFill>
              </a:defRPr>
            </a:lvl4pPr>
            <a:lvl5pPr marL="1266078" indent="0" algn="ctr">
              <a:buNone/>
              <a:defRPr>
                <a:solidFill>
                  <a:schemeClr val="tx1">
                    <a:tint val="75000"/>
                  </a:schemeClr>
                </a:solidFill>
              </a:defRPr>
            </a:lvl5pPr>
            <a:lvl6pPr marL="1582598" indent="0" algn="ctr">
              <a:buNone/>
              <a:defRPr>
                <a:solidFill>
                  <a:schemeClr val="tx1">
                    <a:tint val="75000"/>
                  </a:schemeClr>
                </a:solidFill>
              </a:defRPr>
            </a:lvl6pPr>
            <a:lvl7pPr marL="1899117" indent="0" algn="ctr">
              <a:buNone/>
              <a:defRPr>
                <a:solidFill>
                  <a:schemeClr val="tx1">
                    <a:tint val="75000"/>
                  </a:schemeClr>
                </a:solidFill>
              </a:defRPr>
            </a:lvl7pPr>
            <a:lvl8pPr marL="2215637" indent="0" algn="ctr">
              <a:buNone/>
              <a:defRPr>
                <a:solidFill>
                  <a:schemeClr val="tx1">
                    <a:tint val="75000"/>
                  </a:schemeClr>
                </a:solidFill>
              </a:defRPr>
            </a:lvl8pPr>
            <a:lvl9pPr marL="25321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E8E308-1022-EF40-A40F-8D439135066D}"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642149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E8E308-1022-EF40-A40F-8D439135066D}"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3001526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86387" y="396701"/>
            <a:ext cx="1671638" cy="845220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71475" y="396701"/>
            <a:ext cx="4900613" cy="84522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E8E308-1022-EF40-A40F-8D439135066D}"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742323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E8E308-1022-EF40-A40F-8D439135066D}"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779111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4"/>
            <a:ext cx="5829300" cy="1967442"/>
          </a:xfrm>
        </p:spPr>
        <p:txBody>
          <a:bodyPr anchor="t"/>
          <a:lstStyle>
            <a:lvl1pPr algn="l">
              <a:defRPr sz="2769" b="1" cap="all"/>
            </a:lvl1pPr>
          </a:lstStyle>
          <a:p>
            <a:r>
              <a:rPr lang="en-US"/>
              <a:t>Click to edit Master title style</a:t>
            </a:r>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1385">
                <a:solidFill>
                  <a:schemeClr val="tx1">
                    <a:tint val="75000"/>
                  </a:schemeClr>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E8E308-1022-EF40-A40F-8D439135066D}"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3088131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71475" y="2311402"/>
            <a:ext cx="3286125"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71900" y="2311402"/>
            <a:ext cx="3286125"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E8E308-1022-EF40-A40F-8D439135066D}"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390282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217385"/>
            <a:ext cx="3030141" cy="924101"/>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217385"/>
            <a:ext cx="3031332" cy="924101"/>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6" name="Content Placeholder 5"/>
          <p:cNvSpPr>
            <a:spLocks noGrp="1"/>
          </p:cNvSpPr>
          <p:nvPr>
            <p:ph sz="quarter" idx="4"/>
          </p:nvPr>
        </p:nvSpPr>
        <p:spPr>
          <a:xfrm>
            <a:off x="3483769"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E8E308-1022-EF40-A40F-8D439135066D}" type="datetimeFigureOut">
              <a:rPr lang="en-US" smtClean="0"/>
              <a:t>4/27/2026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77577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E8E308-1022-EF40-A40F-8D439135066D}" type="datetimeFigureOut">
              <a:rPr lang="en-US" smtClean="0"/>
              <a:t>4/27/2026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1420212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E8E308-1022-EF40-A40F-8D439135066D}" type="datetimeFigureOut">
              <a:rPr lang="en-US" smtClean="0"/>
              <a:t>4/27/2026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1277837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1385" b="1"/>
            </a:lvl1pPr>
          </a:lstStyle>
          <a:p>
            <a:r>
              <a:rPr lang="en-US"/>
              <a:t>Click to edit Master title style</a:t>
            </a:r>
          </a:p>
        </p:txBody>
      </p:sp>
      <p:sp>
        <p:nvSpPr>
          <p:cNvPr id="3" name="Content Placeholder 2"/>
          <p:cNvSpPr>
            <a:spLocks noGrp="1"/>
          </p:cNvSpPr>
          <p:nvPr>
            <p:ph idx="1"/>
          </p:nvPr>
        </p:nvSpPr>
        <p:spPr>
          <a:xfrm>
            <a:off x="2681288" y="394408"/>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2072924"/>
            <a:ext cx="2256235" cy="6775980"/>
          </a:xfrm>
        </p:spPr>
        <p:txBody>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a:t>Click to edit Master text styles</a:t>
            </a:r>
          </a:p>
        </p:txBody>
      </p:sp>
      <p:sp>
        <p:nvSpPr>
          <p:cNvPr id="5" name="Date Placeholder 4"/>
          <p:cNvSpPr>
            <a:spLocks noGrp="1"/>
          </p:cNvSpPr>
          <p:nvPr>
            <p:ph type="dt" sz="half" idx="10"/>
          </p:nvPr>
        </p:nvSpPr>
        <p:spPr/>
        <p:txBody>
          <a:bodyPr/>
          <a:lstStyle/>
          <a:p>
            <a:fld id="{9EE8E308-1022-EF40-A40F-8D439135066D}"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01064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1385" b="1"/>
            </a:lvl1pPr>
          </a:lstStyle>
          <a:p>
            <a:r>
              <a:rPr lang="en-US"/>
              <a:t>Click to edit Master title style</a:t>
            </a:r>
          </a:p>
        </p:txBody>
      </p:sp>
      <p:sp>
        <p:nvSpPr>
          <p:cNvPr id="3" name="Picture Placeholder 2"/>
          <p:cNvSpPr>
            <a:spLocks noGrp="1"/>
          </p:cNvSpPr>
          <p:nvPr>
            <p:ph type="pic" idx="1"/>
          </p:nvPr>
        </p:nvSpPr>
        <p:spPr>
          <a:xfrm>
            <a:off x="1344216" y="885119"/>
            <a:ext cx="4114800" cy="5943600"/>
          </a:xfrm>
        </p:spPr>
        <p:txBody>
          <a:bodyPr/>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r>
              <a:rPr lang="en-US"/>
              <a:t>Click icon to add picture</a:t>
            </a:r>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a:t>Click to edit Master text styles</a:t>
            </a:r>
          </a:p>
        </p:txBody>
      </p:sp>
      <p:sp>
        <p:nvSpPr>
          <p:cNvPr id="5" name="Date Placeholder 4"/>
          <p:cNvSpPr>
            <a:spLocks noGrp="1"/>
          </p:cNvSpPr>
          <p:nvPr>
            <p:ph type="dt" sz="half" idx="10"/>
          </p:nvPr>
        </p:nvSpPr>
        <p:spPr/>
        <p:txBody>
          <a:bodyPr/>
          <a:lstStyle/>
          <a:p>
            <a:fld id="{9EE8E308-1022-EF40-A40F-8D439135066D}"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956613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9181397"/>
            <a:ext cx="160020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9EE8E308-1022-EF40-A40F-8D439135066D}" type="datetimeFigureOut">
              <a:rPr lang="en-US" smtClean="0"/>
              <a:t>4/27/2026</a:t>
            </a:fld>
            <a:endParaRPr lang="en-US"/>
          </a:p>
        </p:txBody>
      </p:sp>
      <p:sp>
        <p:nvSpPr>
          <p:cNvPr id="5" name="Footer Placeholder 4"/>
          <p:cNvSpPr>
            <a:spLocks noGrp="1"/>
          </p:cNvSpPr>
          <p:nvPr>
            <p:ph type="ftr" sz="quarter" idx="3"/>
          </p:nvPr>
        </p:nvSpPr>
        <p:spPr>
          <a:xfrm>
            <a:off x="2343150" y="9181397"/>
            <a:ext cx="21717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9181397"/>
            <a:ext cx="160020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CCCCE673-5009-B241-A93B-0EFA06793C53}" type="slidenum">
              <a:rPr lang="en-US" smtClean="0"/>
              <a:t>‹#›</a:t>
            </a:fld>
            <a:endParaRPr lang="en-US"/>
          </a:p>
        </p:txBody>
      </p:sp>
    </p:spTree>
    <p:extLst>
      <p:ext uri="{BB962C8B-B14F-4D97-AF65-F5344CB8AC3E}">
        <p14:creationId xmlns:p14="http://schemas.microsoft.com/office/powerpoint/2010/main" val="1744524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6520" rtl="0" eaLnBrk="1" latinLnBrk="0" hangingPunct="1">
        <a:spcBef>
          <a:spcPct val="0"/>
        </a:spcBef>
        <a:buNone/>
        <a:defRPr sz="3046" kern="1200">
          <a:solidFill>
            <a:schemeClr val="tx1"/>
          </a:solidFill>
          <a:latin typeface="+mj-lt"/>
          <a:ea typeface="+mj-ea"/>
          <a:cs typeface="+mj-cs"/>
        </a:defRPr>
      </a:lvl1pPr>
    </p:titleStyle>
    <p:bodyStyle>
      <a:lvl1pPr marL="237390" indent="-237390" algn="l" defTabSz="316520" rtl="0" eaLnBrk="1" latinLnBrk="0" hangingPunct="1">
        <a:spcBef>
          <a:spcPct val="20000"/>
        </a:spcBef>
        <a:buFont typeface="Arial"/>
        <a:buChar char="•"/>
        <a:defRPr sz="2215" kern="1200">
          <a:solidFill>
            <a:schemeClr val="tx1"/>
          </a:solidFill>
          <a:latin typeface="+mn-lt"/>
          <a:ea typeface="+mn-ea"/>
          <a:cs typeface="+mn-cs"/>
        </a:defRPr>
      </a:lvl1pPr>
      <a:lvl2pPr marL="514344" indent="-197825" algn="l" defTabSz="316520" rtl="0" eaLnBrk="1" latinLnBrk="0" hangingPunct="1">
        <a:spcBef>
          <a:spcPct val="20000"/>
        </a:spcBef>
        <a:buFont typeface="Arial"/>
        <a:buChar char="–"/>
        <a:defRPr sz="1938" kern="1200">
          <a:solidFill>
            <a:schemeClr val="tx1"/>
          </a:solidFill>
          <a:latin typeface="+mn-lt"/>
          <a:ea typeface="+mn-ea"/>
          <a:cs typeface="+mn-cs"/>
        </a:defRPr>
      </a:lvl2pPr>
      <a:lvl3pPr marL="791299" indent="-158260" algn="l" defTabSz="316520" rtl="0" eaLnBrk="1" latinLnBrk="0" hangingPunct="1">
        <a:spcBef>
          <a:spcPct val="20000"/>
        </a:spcBef>
        <a:buFont typeface="Arial"/>
        <a:buChar char="•"/>
        <a:defRPr sz="1662" kern="1200">
          <a:solidFill>
            <a:schemeClr val="tx1"/>
          </a:solidFill>
          <a:latin typeface="+mn-lt"/>
          <a:ea typeface="+mn-ea"/>
          <a:cs typeface="+mn-cs"/>
        </a:defRPr>
      </a:lvl3pPr>
      <a:lvl4pPr marL="1107818" indent="-158260" algn="l" defTabSz="316520" rtl="0" eaLnBrk="1" latinLnBrk="0" hangingPunct="1">
        <a:spcBef>
          <a:spcPct val="20000"/>
        </a:spcBef>
        <a:buFont typeface="Arial"/>
        <a:buChar char="–"/>
        <a:defRPr sz="1385" kern="1200">
          <a:solidFill>
            <a:schemeClr val="tx1"/>
          </a:solidFill>
          <a:latin typeface="+mn-lt"/>
          <a:ea typeface="+mn-ea"/>
          <a:cs typeface="+mn-cs"/>
        </a:defRPr>
      </a:lvl4pPr>
      <a:lvl5pPr marL="1424338" indent="-158260" algn="l" defTabSz="316520" rtl="0" eaLnBrk="1" latinLnBrk="0" hangingPunct="1">
        <a:spcBef>
          <a:spcPct val="20000"/>
        </a:spcBef>
        <a:buFont typeface="Arial"/>
        <a:buChar char="»"/>
        <a:defRPr sz="1385" kern="1200">
          <a:solidFill>
            <a:schemeClr val="tx1"/>
          </a:solidFill>
          <a:latin typeface="+mn-lt"/>
          <a:ea typeface="+mn-ea"/>
          <a:cs typeface="+mn-cs"/>
        </a:defRPr>
      </a:lvl5pPr>
      <a:lvl6pPr marL="1740858" indent="-158260" algn="l" defTabSz="316520" rtl="0" eaLnBrk="1" latinLnBrk="0" hangingPunct="1">
        <a:spcBef>
          <a:spcPct val="20000"/>
        </a:spcBef>
        <a:buFont typeface="Arial"/>
        <a:buChar char="•"/>
        <a:defRPr sz="1385" kern="1200">
          <a:solidFill>
            <a:schemeClr val="tx1"/>
          </a:solidFill>
          <a:latin typeface="+mn-lt"/>
          <a:ea typeface="+mn-ea"/>
          <a:cs typeface="+mn-cs"/>
        </a:defRPr>
      </a:lvl6pPr>
      <a:lvl7pPr marL="2057377" indent="-158260" algn="l" defTabSz="316520" rtl="0" eaLnBrk="1" latinLnBrk="0" hangingPunct="1">
        <a:spcBef>
          <a:spcPct val="20000"/>
        </a:spcBef>
        <a:buFont typeface="Arial"/>
        <a:buChar char="•"/>
        <a:defRPr sz="1385" kern="1200">
          <a:solidFill>
            <a:schemeClr val="tx1"/>
          </a:solidFill>
          <a:latin typeface="+mn-lt"/>
          <a:ea typeface="+mn-ea"/>
          <a:cs typeface="+mn-cs"/>
        </a:defRPr>
      </a:lvl7pPr>
      <a:lvl8pPr marL="2373897" indent="-158260" algn="l" defTabSz="316520" rtl="0" eaLnBrk="1" latinLnBrk="0" hangingPunct="1">
        <a:spcBef>
          <a:spcPct val="20000"/>
        </a:spcBef>
        <a:buFont typeface="Arial"/>
        <a:buChar char="•"/>
        <a:defRPr sz="1385" kern="1200">
          <a:solidFill>
            <a:schemeClr val="tx1"/>
          </a:solidFill>
          <a:latin typeface="+mn-lt"/>
          <a:ea typeface="+mn-ea"/>
          <a:cs typeface="+mn-cs"/>
        </a:defRPr>
      </a:lvl8pPr>
      <a:lvl9pPr marL="2690416" indent="-158260" algn="l" defTabSz="316520" rtl="0" eaLnBrk="1" latinLnBrk="0" hangingPunct="1">
        <a:spcBef>
          <a:spcPct val="20000"/>
        </a:spcBef>
        <a:buFont typeface="Arial"/>
        <a:buChar char="•"/>
        <a:defRPr sz="1385" kern="1200">
          <a:solidFill>
            <a:schemeClr val="tx1"/>
          </a:solidFill>
          <a:latin typeface="+mn-lt"/>
          <a:ea typeface="+mn-ea"/>
          <a:cs typeface="+mn-cs"/>
        </a:defRPr>
      </a:lvl9pPr>
    </p:bodyStyle>
    <p:otherStyle>
      <a:defPPr>
        <a:defRPr lang="en-US"/>
      </a:defPPr>
      <a:lvl1pPr marL="0" algn="l" defTabSz="316520" rtl="0" eaLnBrk="1" latinLnBrk="0" hangingPunct="1">
        <a:defRPr sz="1246" kern="1200">
          <a:solidFill>
            <a:schemeClr val="tx1"/>
          </a:solidFill>
          <a:latin typeface="+mn-lt"/>
          <a:ea typeface="+mn-ea"/>
          <a:cs typeface="+mn-cs"/>
        </a:defRPr>
      </a:lvl1pPr>
      <a:lvl2pPr marL="316520" algn="l" defTabSz="316520" rtl="0" eaLnBrk="1" latinLnBrk="0" hangingPunct="1">
        <a:defRPr sz="1246" kern="1200">
          <a:solidFill>
            <a:schemeClr val="tx1"/>
          </a:solidFill>
          <a:latin typeface="+mn-lt"/>
          <a:ea typeface="+mn-ea"/>
          <a:cs typeface="+mn-cs"/>
        </a:defRPr>
      </a:lvl2pPr>
      <a:lvl3pPr marL="633039" algn="l" defTabSz="316520" rtl="0" eaLnBrk="1" latinLnBrk="0" hangingPunct="1">
        <a:defRPr sz="1246" kern="1200">
          <a:solidFill>
            <a:schemeClr val="tx1"/>
          </a:solidFill>
          <a:latin typeface="+mn-lt"/>
          <a:ea typeface="+mn-ea"/>
          <a:cs typeface="+mn-cs"/>
        </a:defRPr>
      </a:lvl3pPr>
      <a:lvl4pPr marL="949559" algn="l" defTabSz="316520" rtl="0" eaLnBrk="1" latinLnBrk="0" hangingPunct="1">
        <a:defRPr sz="1246" kern="1200">
          <a:solidFill>
            <a:schemeClr val="tx1"/>
          </a:solidFill>
          <a:latin typeface="+mn-lt"/>
          <a:ea typeface="+mn-ea"/>
          <a:cs typeface="+mn-cs"/>
        </a:defRPr>
      </a:lvl4pPr>
      <a:lvl5pPr marL="1266078" algn="l" defTabSz="316520" rtl="0" eaLnBrk="1" latinLnBrk="0" hangingPunct="1">
        <a:defRPr sz="1246" kern="1200">
          <a:solidFill>
            <a:schemeClr val="tx1"/>
          </a:solidFill>
          <a:latin typeface="+mn-lt"/>
          <a:ea typeface="+mn-ea"/>
          <a:cs typeface="+mn-cs"/>
        </a:defRPr>
      </a:lvl5pPr>
      <a:lvl6pPr marL="1582598" algn="l" defTabSz="316520" rtl="0" eaLnBrk="1" latinLnBrk="0" hangingPunct="1">
        <a:defRPr sz="1246" kern="1200">
          <a:solidFill>
            <a:schemeClr val="tx1"/>
          </a:solidFill>
          <a:latin typeface="+mn-lt"/>
          <a:ea typeface="+mn-ea"/>
          <a:cs typeface="+mn-cs"/>
        </a:defRPr>
      </a:lvl6pPr>
      <a:lvl7pPr marL="1899117" algn="l" defTabSz="316520" rtl="0" eaLnBrk="1" latinLnBrk="0" hangingPunct="1">
        <a:defRPr sz="1246" kern="1200">
          <a:solidFill>
            <a:schemeClr val="tx1"/>
          </a:solidFill>
          <a:latin typeface="+mn-lt"/>
          <a:ea typeface="+mn-ea"/>
          <a:cs typeface="+mn-cs"/>
        </a:defRPr>
      </a:lvl7pPr>
      <a:lvl8pPr marL="2215637" algn="l" defTabSz="316520" rtl="0" eaLnBrk="1" latinLnBrk="0" hangingPunct="1">
        <a:defRPr sz="1246" kern="1200">
          <a:solidFill>
            <a:schemeClr val="tx1"/>
          </a:solidFill>
          <a:latin typeface="+mn-lt"/>
          <a:ea typeface="+mn-ea"/>
          <a:cs typeface="+mn-cs"/>
        </a:defRPr>
      </a:lvl8pPr>
      <a:lvl9pPr marL="2532156" algn="l" defTabSz="316520"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punft.byyourside-maternalmentalhealth@nhs.net"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139572" y="864504"/>
            <a:ext cx="5385662" cy="384264"/>
          </a:xfrm>
          <a:noFill/>
        </p:spPr>
        <p:txBody>
          <a:bodyPr anchor="t">
            <a:noAutofit/>
          </a:bodyPr>
          <a:lstStyle/>
          <a:p>
            <a:pPr algn="l" defTabSz="297912">
              <a:defRPr/>
            </a:pPr>
            <a:r>
              <a:rPr lang="en-US" sz="2800" dirty="0">
                <a:solidFill>
                  <a:srgbClr val="9F64FF"/>
                </a:solidFill>
                <a:latin typeface="Impact" panose="020B0806030902050204" pitchFamily="34" charset="0"/>
                <a:cs typeface="Arial" pitchFamily="34" charset="0"/>
              </a:rPr>
              <a:t>‘By Your Side’ Eligibility Criteria</a:t>
            </a:r>
            <a:endParaRPr lang="en-US" sz="1600" b="1" dirty="0">
              <a:solidFill>
                <a:schemeClr val="accent4"/>
              </a:solidFill>
              <a:latin typeface="Arial" pitchFamily="34" charset="0"/>
              <a:cs typeface="Arial" pitchFamily="34" charset="0"/>
            </a:endParaRPr>
          </a:p>
        </p:txBody>
      </p:sp>
      <p:sp>
        <p:nvSpPr>
          <p:cNvPr id="10" name="Rectangle 3">
            <a:extLst>
              <a:ext uri="{FF2B5EF4-FFF2-40B4-BE49-F238E27FC236}">
                <a16:creationId xmlns:a16="http://schemas.microsoft.com/office/drawing/2014/main" id="{FBFCD2E0-E27B-4D9B-92A7-D5811628C8FA}"/>
              </a:ext>
            </a:extLst>
          </p:cNvPr>
          <p:cNvSpPr txBox="1">
            <a:spLocks noChangeArrowheads="1"/>
          </p:cNvSpPr>
          <p:nvPr/>
        </p:nvSpPr>
        <p:spPr>
          <a:xfrm>
            <a:off x="139572" y="8633209"/>
            <a:ext cx="6281864" cy="1137219"/>
          </a:xfrm>
          <a:prstGeom prst="rect">
            <a:avLst/>
          </a:prstGeom>
        </p:spPr>
        <p:txBody>
          <a:bodyPr vert="horz" lIns="63305" tIns="31652" rIns="63305" bIns="31652"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lvl="0" indent="0" algn="l" defTabSz="297912" rtl="0" eaLnBrk="1" fontAlgn="auto" latinLnBrk="0" hangingPunct="1">
              <a:lnSpc>
                <a:spcPct val="100000"/>
              </a:lnSpc>
              <a:spcBef>
                <a:spcPct val="0"/>
              </a:spcBef>
              <a:spcAft>
                <a:spcPts val="0"/>
              </a:spcAft>
              <a:buClrTx/>
              <a:buSzTx/>
              <a:buFont typeface="Arial"/>
              <a:buNone/>
              <a:tabLst/>
              <a:defRPr/>
            </a:pPr>
            <a:endPar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endParaRPr>
          </a:p>
          <a:p>
            <a:pPr lvl="0" algn="r" defTabSz="297912">
              <a:spcBef>
                <a:spcPct val="0"/>
              </a:spcBef>
              <a:defRPr/>
            </a:pP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We only consider referrals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made </a:t>
            </a:r>
            <a:r>
              <a:rPr kumimoji="0" lang="en-GB" sz="1000" b="1" i="0" u="sng"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at least </a:t>
            </a:r>
            <a:r>
              <a:rPr lang="en-GB" sz="1000" b="1" noProof="0" dirty="0" smtClean="0">
                <a:solidFill>
                  <a:srgbClr val="FF0000"/>
                </a:solidFill>
                <a:latin typeface="Verdana" panose="020B0604030504040204" pitchFamily="34" charset="0"/>
                <a:ea typeface="Verdana" panose="020B0604030504040204" pitchFamily="34" charset="0"/>
                <a:cs typeface="Arial" pitchFamily="34" charset="0"/>
                <a:sym typeface="Helvetica Neue" charset="0"/>
              </a:rPr>
              <a:t>four</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weeks after the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loss.</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This</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allows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the body and mind time to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begin</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to heal</a:t>
            </a:r>
            <a:r>
              <a:rPr lang="en-GB" sz="1000" b="1" dirty="0" smtClean="0">
                <a:solidFill>
                  <a:srgbClr val="FF0000"/>
                </a:solidFill>
                <a:latin typeface="Verdana" panose="020B0604030504040204" pitchFamily="34" charset="0"/>
                <a:ea typeface="Verdana" panose="020B0604030504040204" pitchFamily="34" charset="0"/>
                <a:cs typeface="Arial" pitchFamily="34" charset="0"/>
                <a:sym typeface="Helvetica Neue" charset="0"/>
              </a:rPr>
              <a:t>. This enables us to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support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at the right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stage</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in</a:t>
            </a:r>
          </a:p>
          <a:p>
            <a:pPr lvl="0" algn="r" defTabSz="297912">
              <a:spcBef>
                <a:spcPct val="0"/>
              </a:spcBef>
              <a:defRPr/>
            </a:pP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 person’s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journey.</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t>
            </a:r>
            <a:endPar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endParaRPr>
          </a:p>
          <a:p>
            <a:pPr marL="0" marR="0" lvl="0" indent="0" algn="l" defTabSz="297912" rtl="0" eaLnBrk="1" fontAlgn="auto" latinLnBrk="0" hangingPunct="1">
              <a:lnSpc>
                <a:spcPct val="100000"/>
              </a:lnSpc>
              <a:spcBef>
                <a:spcPct val="0"/>
              </a:spcBef>
              <a:spcAft>
                <a:spcPts val="0"/>
              </a:spcAft>
              <a:buClrTx/>
              <a:buSzTx/>
              <a:buFont typeface="Arial"/>
              <a:buNone/>
              <a:tabLst/>
              <a:defRPr/>
            </a:pPr>
            <a:r>
              <a:rPr kumimoji="0" lang="en-GB" sz="10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If </a:t>
            </a:r>
            <a:r>
              <a:rPr kumimoji="0" lang="en-GB"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you would like further clarity please visit our website or email </a:t>
            </a:r>
            <a:r>
              <a:rPr kumimoji="0" lang="en-GB"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hlinkClick r:id="rId2"/>
              </a:rPr>
              <a:t>epunft.byyourside-maternalmentalhealth@nhs.net</a:t>
            </a:r>
            <a:r>
              <a:rPr kumimoji="0" lang="en-GB"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 to discuss the appropriateness of a potential referral or request consultative </a:t>
            </a:r>
            <a:r>
              <a:rPr kumimoji="0" lang="en-GB" sz="10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advice. </a:t>
            </a:r>
            <a:endParaRPr kumimoji="0" lang="en-US"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endParaRPr>
          </a:p>
        </p:txBody>
      </p:sp>
      <p:sp>
        <p:nvSpPr>
          <p:cNvPr id="8" name="Rectangle 3">
            <a:extLst>
              <a:ext uri="{FF2B5EF4-FFF2-40B4-BE49-F238E27FC236}">
                <a16:creationId xmlns:a16="http://schemas.microsoft.com/office/drawing/2014/main" id="{FBFCD2E0-E27B-4D9B-92A7-D5811628C8FA}"/>
              </a:ext>
            </a:extLst>
          </p:cNvPr>
          <p:cNvSpPr txBox="1">
            <a:spLocks noChangeArrowheads="1"/>
          </p:cNvSpPr>
          <p:nvPr/>
        </p:nvSpPr>
        <p:spPr>
          <a:xfrm>
            <a:off x="213341" y="1385923"/>
            <a:ext cx="6439250" cy="349604"/>
          </a:xfrm>
          <a:prstGeom prst="rect">
            <a:avLst/>
          </a:prstGeom>
        </p:spPr>
        <p:txBody>
          <a:bodyPr vert="horz" lIns="63305" tIns="31652" rIns="63305" bIns="31652"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lvl="0" indent="0" algn="l" defTabSz="297912" rtl="0" eaLnBrk="1" fontAlgn="auto" latinLnBrk="0" hangingPunct="1">
              <a:lnSpc>
                <a:spcPct val="100000"/>
              </a:lnSpc>
              <a:spcBef>
                <a:spcPct val="0"/>
              </a:spcBef>
              <a:spcAft>
                <a:spcPts val="0"/>
              </a:spcAft>
              <a:buClrTx/>
              <a:buSzTx/>
              <a:buFont typeface="Arial"/>
              <a:buNone/>
              <a:tabLst/>
              <a:defRPr/>
            </a:pPr>
            <a:r>
              <a:rPr kumimoji="0" lang="en-US"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‘EPUT By </a:t>
            </a:r>
            <a:r>
              <a:rPr kumimoji="0" lang="en-US"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Your Side’ is a 9-5 Monday-Friday service, without crisis support. If your concern is immediate, please follow the usual emergency routes or contact 111 and select the option for mental health crisis.</a:t>
            </a:r>
            <a:endParaRPr kumimoji="0" lang="en-US"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endParaRP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7119" y="316463"/>
            <a:ext cx="2076230" cy="544080"/>
          </a:xfrm>
          <a:prstGeom prst="rect">
            <a:avLst/>
          </a:prstGeom>
        </p:spPr>
      </p:pic>
      <p:graphicFrame>
        <p:nvGraphicFramePr>
          <p:cNvPr id="9" name="Table 8">
            <a:extLst>
              <a:ext uri="{FF2B5EF4-FFF2-40B4-BE49-F238E27FC236}">
                <a16:creationId xmlns:a16="http://schemas.microsoft.com/office/drawing/2014/main" id="{DA4375D0-B9E0-41B0-92B2-855238084883}"/>
              </a:ext>
            </a:extLst>
          </p:cNvPr>
          <p:cNvGraphicFramePr>
            <a:graphicFrameLocks noGrp="1"/>
          </p:cNvGraphicFramePr>
          <p:nvPr>
            <p:extLst>
              <p:ext uri="{D42A27DB-BD31-4B8C-83A1-F6EECF244321}">
                <p14:modId xmlns:p14="http://schemas.microsoft.com/office/powerpoint/2010/main" val="3224214549"/>
              </p:ext>
            </p:extLst>
          </p:nvPr>
        </p:nvGraphicFramePr>
        <p:xfrm>
          <a:off x="192243" y="1949869"/>
          <a:ext cx="6302962" cy="6826367"/>
        </p:xfrm>
        <a:graphic>
          <a:graphicData uri="http://schemas.openxmlformats.org/drawingml/2006/table">
            <a:tbl>
              <a:tblPr firstRow="1" firstCol="1" bandRow="1">
                <a:tableStyleId>{D27102A9-8310-4765-A935-A1911B00CA55}</a:tableStyleId>
              </a:tblPr>
              <a:tblGrid>
                <a:gridCol w="4798515">
                  <a:extLst>
                    <a:ext uri="{9D8B030D-6E8A-4147-A177-3AD203B41FA5}">
                      <a16:colId xmlns:a16="http://schemas.microsoft.com/office/drawing/2014/main" val="2000045618"/>
                    </a:ext>
                  </a:extLst>
                </a:gridCol>
                <a:gridCol w="1504447">
                  <a:extLst>
                    <a:ext uri="{9D8B030D-6E8A-4147-A177-3AD203B41FA5}">
                      <a16:colId xmlns:a16="http://schemas.microsoft.com/office/drawing/2014/main" val="102270256"/>
                    </a:ext>
                  </a:extLst>
                </a:gridCol>
              </a:tblGrid>
              <a:tr h="183802">
                <a:tc>
                  <a:txBody>
                    <a:bodyPr/>
                    <a:lstStyle/>
                    <a:p>
                      <a:r>
                        <a:rPr lang="en-GB" sz="900" b="1" dirty="0">
                          <a:solidFill>
                            <a:schemeClr val="bg1"/>
                          </a:solidFill>
                          <a:effectLst/>
                          <a:latin typeface="Verdana" panose="020B0604030504040204" pitchFamily="34" charset="0"/>
                          <a:ea typeface="Verdana" panose="020B0604030504040204" pitchFamily="34" charset="0"/>
                          <a:cs typeface="Arial" panose="020B0604020202020204" pitchFamily="34" charset="0"/>
                        </a:rPr>
                        <a:t>Eligibility criteria</a:t>
                      </a:r>
                      <a:endParaRPr lang="en-GB" sz="900" dirty="0">
                        <a:solidFill>
                          <a:schemeClr val="bg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B w="12700" cap="flat" cmpd="sng" algn="ctr">
                      <a:solidFill>
                        <a:schemeClr val="tx1"/>
                      </a:solidFill>
                      <a:prstDash val="solid"/>
                      <a:round/>
                      <a:headEnd type="none" w="med" len="med"/>
                      <a:tailEnd type="none" w="med" len="med"/>
                    </a:lnB>
                    <a:solidFill>
                      <a:srgbClr val="9F64FF"/>
                    </a:solidFill>
                  </a:tcPr>
                </a:tc>
                <a:tc>
                  <a:txBody>
                    <a:bodyPr/>
                    <a:lstStyle/>
                    <a:p>
                      <a:r>
                        <a:rPr lang="en-GB" sz="900" b="1" dirty="0">
                          <a:solidFill>
                            <a:schemeClr val="bg1"/>
                          </a:solidFill>
                          <a:effectLst/>
                          <a:latin typeface="Verdana" panose="020B0604030504040204" pitchFamily="34" charset="0"/>
                          <a:ea typeface="Verdana" panose="020B0604030504040204" pitchFamily="34" charset="0"/>
                          <a:cs typeface="Arial" panose="020B0604020202020204" pitchFamily="34" charset="0"/>
                        </a:rPr>
                        <a:t>Evidence </a:t>
                      </a:r>
                      <a:endParaRPr lang="en-GB" sz="900" dirty="0">
                        <a:solidFill>
                          <a:schemeClr val="bg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B w="12700" cap="flat" cmpd="sng" algn="ctr">
                      <a:solidFill>
                        <a:schemeClr val="tx1"/>
                      </a:solidFill>
                      <a:prstDash val="solid"/>
                      <a:round/>
                      <a:headEnd type="none" w="med" len="med"/>
                      <a:tailEnd type="none" w="med" len="med"/>
                    </a:lnB>
                    <a:solidFill>
                      <a:srgbClr val="9F64FF"/>
                    </a:solidFill>
                  </a:tcPr>
                </a:tc>
                <a:extLst>
                  <a:ext uri="{0D108BD9-81ED-4DB2-BD59-A6C34878D82A}">
                    <a16:rowId xmlns:a16="http://schemas.microsoft.com/office/drawing/2014/main" val="1452688888"/>
                  </a:ext>
                </a:extLst>
              </a:tr>
              <a:tr h="590200">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woman and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/or birthing parent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is </a:t>
                      </a:r>
                      <a:r>
                        <a:rPr lang="en-GB" sz="900" b="0" dirty="0">
                          <a:solidFill>
                            <a:schemeClr val="tx1"/>
                          </a:solidFill>
                          <a:effectLst/>
                          <a:latin typeface="Verdana" panose="020B0604030504040204" pitchFamily="34" charset="0"/>
                          <a:ea typeface="Verdana" panose="020B0604030504040204" pitchFamily="34" charset="0"/>
                          <a:cs typeface="Arial" panose="020B0604020202020204" pitchFamily="34" charset="0"/>
                        </a:rPr>
                        <a:t>aged 18</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a:t>
                      </a:r>
                    </a:p>
                    <a:p>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If the women and/or birthing parent are under 18 if significant perinatal loss dominates their presentation, BYS can undertake consultation with SET-CAMHS</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a:solidFill>
                            <a:srgbClr val="000000"/>
                          </a:solidFill>
                          <a:effectLst/>
                          <a:latin typeface="Verdana" panose="020B0604030504040204" pitchFamily="34" charset="0"/>
                          <a:ea typeface="Verdana" panose="020B0604030504040204" pitchFamily="34" charset="0"/>
                          <a:cs typeface="Arial" panose="020B0604020202020204" pitchFamily="34" charset="0"/>
                        </a:rPr>
                        <a:t>In referral form  </a:t>
                      </a:r>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428654875"/>
                  </a:ext>
                </a:extLst>
              </a:tr>
              <a:tr h="319268">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woman and/or birthing parent is registered with a GP</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in Essex</a:t>
                      </a:r>
                      <a:endParaRPr lang="en-GB" sz="900" b="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594497136"/>
                  </a:ext>
                </a:extLst>
              </a:tr>
              <a:tr h="725666">
                <a:tc>
                  <a:txBody>
                    <a:bodyPr/>
                    <a:lstStyle/>
                    <a:p>
                      <a:r>
                        <a:rPr lang="en-GB" sz="900" b="0" dirty="0" smtClean="0">
                          <a:effectLst/>
                          <a:latin typeface="Verdana" panose="020B0604030504040204" pitchFamily="34" charset="0"/>
                          <a:ea typeface="Verdana" panose="020B0604030504040204" pitchFamily="34" charset="0"/>
                          <a:cs typeface="Arial" panose="020B0604020202020204" pitchFamily="34" charset="0"/>
                        </a:rPr>
                        <a:t>The woman and/or</a:t>
                      </a: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 birthing parent has suffered a perinatal loss, at any gestation. A perinatal loss encompasses miscarriage, planned termination, still birth or neonatal death (in the UK this is the death of a live-born baby that occurs within 28 days of birth)</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3464897782"/>
                  </a:ext>
                </a:extLst>
              </a:tr>
              <a:tr h="454734">
                <a:tc>
                  <a:txBody>
                    <a:bodyPr/>
                    <a:lstStyle/>
                    <a:p>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woman and/or birthing parent has suffered a perinatal loss </a:t>
                      </a:r>
                      <a:r>
                        <a:rPr lang="en-GB" sz="900" b="1"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within the last two years</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a:t>
                      </a:r>
                      <a:r>
                        <a:rPr lang="en-GB" sz="900" b="0" i="1"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(this will be calculated from the </a:t>
                      </a:r>
                      <a:r>
                        <a:rPr lang="en-GB" sz="900" b="1" i="1"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date of loss </a:t>
                      </a:r>
                      <a:r>
                        <a:rPr lang="en-GB" sz="900" b="0" i="1"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not the planned due date)</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2222626990"/>
                  </a:ext>
                </a:extLst>
              </a:tr>
              <a:tr h="1673930">
                <a:tc>
                  <a:txBody>
                    <a:bodyPr/>
                    <a:lstStyle/>
                    <a:p>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28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days ( four weeks) have passed since the woman and/or birthing parent has suffered the perinatal loss </a:t>
                      </a:r>
                      <a:r>
                        <a:rPr lang="en-GB" sz="900" b="0" u="sng"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and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(if appropriate to the type of loss suffered) the funeral has taken place and please consider the importance of the feedback of investigations in supporting the therapeutic process</a:t>
                      </a:r>
                    </a:p>
                    <a:p>
                      <a:pPr algn="ctr"/>
                      <a:endParaRPr lang="en-GB" sz="900" b="0" baseline="0" dirty="0" smtClean="0">
                        <a:effectLst/>
                        <a:latin typeface="Verdana" panose="020B0604030504040204" pitchFamily="34" charset="0"/>
                        <a:ea typeface="Verdana" panose="020B0604030504040204" pitchFamily="34" charset="0"/>
                        <a:cs typeface="Arial" panose="020B0604020202020204" pitchFamily="34" charset="0"/>
                      </a:endParaRPr>
                    </a:p>
                    <a:p>
                      <a:pPr algn="ct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or</a:t>
                      </a:r>
                    </a:p>
                    <a:p>
                      <a:pPr algn="ctr"/>
                      <a:endParaRPr lang="en-GB" sz="900" b="0" baseline="0" dirty="0" smtClean="0">
                        <a:effectLst/>
                        <a:latin typeface="Verdana" panose="020B0604030504040204" pitchFamily="34" charset="0"/>
                        <a:ea typeface="Verdana" panose="020B0604030504040204" pitchFamily="34" charset="0"/>
                        <a:cs typeface="Arial" panose="020B0604020202020204" pitchFamily="34" charset="0"/>
                      </a:endParaRPr>
                    </a:p>
                    <a:p>
                      <a:pPr algn="l"/>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Antenatal individuals who suffered a perinatal loss within the last </a:t>
                      </a: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two years </a:t>
                      </a: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from a previous pregnancy/current pregnancy – which has subsequently triggered a trauma response during the current/continuing pregnancy (e.g. a ‘rainbow baby’ pregnancy or multiples pregnancy)</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and assessment</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363063407"/>
                  </a:ext>
                </a:extLst>
              </a:tr>
              <a:tr h="1538463">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Woman and/or birthing parent is experiencing moderate to severe mental health predominantly</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related to suffering a perinatal loss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that has not been sufficiently</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improved through available midwifery or health visitor intervention (bereavement support, debrief or birth reflections, brief intervention) or Primary Care and NHS talking </a:t>
                      </a:r>
                      <a:r>
                        <a:rPr lang="en-GB" sz="900" b="0" baseline="0" dirty="0" smtClean="0">
                          <a:solidFill>
                            <a:srgbClr val="000000"/>
                          </a:solidFill>
                          <a:effectLst/>
                          <a:latin typeface="Verdana" panose="020B0604030504040204" pitchFamily="34" charset="0"/>
                          <a:ea typeface="Verdana" panose="020B0604030504040204" pitchFamily="34" charset="0"/>
                          <a:cs typeface="Arial" panose="020B0604020202020204" pitchFamily="34" charset="0"/>
                        </a:rPr>
                        <a:t>therapies</a:t>
                      </a:r>
                    </a:p>
                    <a:p>
                      <a:endParaRPr lang="en-GB" sz="900" b="0" baseline="0" dirty="0" smtClean="0">
                        <a:solidFill>
                          <a:srgbClr val="000000"/>
                        </a:solidFill>
                        <a:effectLst/>
                        <a:latin typeface="Verdana" panose="020B0604030504040204" pitchFamily="34" charset="0"/>
                        <a:ea typeface="Verdana" panose="020B0604030504040204" pitchFamily="34" charset="0"/>
                        <a:cs typeface="Arial" panose="020B0604020202020204" pitchFamily="34" charset="0"/>
                      </a:endParaRPr>
                    </a:p>
                    <a:p>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This would be defined as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difficulties which are at a level that mean day to day life and/or the new parenting relationship is significantly affected,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above and </a:t>
                      </a:r>
                      <a:r>
                        <a:rPr lang="en-GB" sz="900" b="0" u="sng"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beyond a typical normal grief response</a:t>
                      </a:r>
                      <a:endParaRPr lang="en-GB" sz="900" b="0" baseline="0" dirty="0" smtClean="0">
                        <a:solidFill>
                          <a:srgbClr val="FF0000"/>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ROMs </a:t>
                      </a:r>
                      <a:r>
                        <a:rPr lang="en-GB" sz="90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Measures are a guidance: </a:t>
                      </a:r>
                      <a:endPar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p>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Standard: CORE-10 score above 20 as typical. </a:t>
                      </a:r>
                    </a:p>
                    <a:p>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PCL5 score at least </a:t>
                      </a:r>
                      <a:r>
                        <a:rPr lang="en-GB" sz="90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31+ </a:t>
                      </a:r>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(lower with appropriate </a:t>
                      </a:r>
                      <a:r>
                        <a:rPr lang="en-GB" sz="90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narrative)</a:t>
                      </a:r>
                      <a:endPar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473768708"/>
                  </a:ext>
                </a:extLst>
              </a:tr>
              <a:tr h="454734">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Women and/or birthing parent who consent to the referral and are</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willing to engage in the loss focused psychological intervention as  their perinatal loss support is the current priority of needs at his time </a:t>
                      </a:r>
                      <a:endParaRPr lang="en-GB" sz="900" b="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and assessment</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954556469"/>
                  </a:ext>
                </a:extLst>
              </a:tr>
              <a:tr h="803333">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distress experienced does not require a sequencing of care that goes beyond  a course of therapy. This includes a wider care plan that requires</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the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need for a psychiatric and/multiagency approach . Their medical and psychiatric care is required to be stabilised, held and supported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as the service operates on a therapy model with limited agreed number of sessions. This service does not offer continuous case management or crisis support</a:t>
                      </a:r>
                      <a:endPar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and assessment</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445654659"/>
                  </a:ext>
                </a:extLst>
              </a:tr>
            </a:tbl>
          </a:graphicData>
        </a:graphic>
      </p:graphicFrame>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78" y="33835"/>
            <a:ext cx="2880366" cy="856352"/>
          </a:xfrm>
          <a:prstGeom prst="rect">
            <a:avLst/>
          </a:prstGeom>
        </p:spPr>
      </p:pic>
    </p:spTree>
    <p:extLst>
      <p:ext uri="{BB962C8B-B14F-4D97-AF65-F5344CB8AC3E}">
        <p14:creationId xmlns:p14="http://schemas.microsoft.com/office/powerpoint/2010/main" val="1931081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139571" y="864504"/>
            <a:ext cx="6423777" cy="384264"/>
          </a:xfrm>
          <a:noFill/>
        </p:spPr>
        <p:txBody>
          <a:bodyPr anchor="t">
            <a:noAutofit/>
          </a:bodyPr>
          <a:lstStyle/>
          <a:p>
            <a:pPr algn="l" defTabSz="297912">
              <a:defRPr/>
            </a:pPr>
            <a:r>
              <a:rPr lang="en-US" sz="2800" dirty="0" smtClean="0">
                <a:solidFill>
                  <a:srgbClr val="9F64FF"/>
                </a:solidFill>
                <a:latin typeface="Impact" panose="020B0806030902050204" pitchFamily="34" charset="0"/>
                <a:cs typeface="Arial" pitchFamily="34" charset="0"/>
              </a:rPr>
              <a:t>‘EPUT By </a:t>
            </a:r>
            <a:r>
              <a:rPr lang="en-US" sz="2800" dirty="0">
                <a:solidFill>
                  <a:srgbClr val="9F64FF"/>
                </a:solidFill>
                <a:latin typeface="Impact" panose="020B0806030902050204" pitchFamily="34" charset="0"/>
                <a:cs typeface="Arial" pitchFamily="34" charset="0"/>
              </a:rPr>
              <a:t>Your Side’ </a:t>
            </a:r>
            <a:r>
              <a:rPr lang="en-US" sz="2800" dirty="0" smtClean="0">
                <a:solidFill>
                  <a:srgbClr val="9F64FF"/>
                </a:solidFill>
                <a:latin typeface="Impact" panose="020B0806030902050204" pitchFamily="34" charset="0"/>
                <a:cs typeface="Arial" pitchFamily="34" charset="0"/>
              </a:rPr>
              <a:t>referral guidance</a:t>
            </a:r>
            <a:endParaRPr lang="en-US" sz="1600" b="1" dirty="0">
              <a:solidFill>
                <a:schemeClr val="accent4"/>
              </a:solidFill>
              <a:latin typeface="Arial" pitchFamily="34" charset="0"/>
              <a:cs typeface="Arial" pitchFamily="34" charset="0"/>
            </a:endParaRPr>
          </a:p>
        </p:txBody>
      </p:sp>
      <p:sp>
        <p:nvSpPr>
          <p:cNvPr id="8" name="Rectangle 3">
            <a:extLst>
              <a:ext uri="{FF2B5EF4-FFF2-40B4-BE49-F238E27FC236}">
                <a16:creationId xmlns:a16="http://schemas.microsoft.com/office/drawing/2014/main" id="{FBFCD2E0-E27B-4D9B-92A7-D5811628C8FA}"/>
              </a:ext>
            </a:extLst>
          </p:cNvPr>
          <p:cNvSpPr txBox="1">
            <a:spLocks noChangeArrowheads="1"/>
          </p:cNvSpPr>
          <p:nvPr/>
        </p:nvSpPr>
        <p:spPr>
          <a:xfrm>
            <a:off x="213341" y="1385922"/>
            <a:ext cx="6439250" cy="8466415"/>
          </a:xfrm>
          <a:prstGeom prst="rect">
            <a:avLst/>
          </a:prstGeom>
        </p:spPr>
        <p:txBody>
          <a:bodyPr vert="horz" lIns="63305" tIns="31652" rIns="63305" bIns="31652"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GB" sz="1050" dirty="0">
                <a:solidFill>
                  <a:schemeClr val="tx1"/>
                </a:solidFill>
                <a:latin typeface="Verdana" panose="020B0604030504040204" pitchFamily="34" charset="0"/>
                <a:ea typeface="Verdana" panose="020B0604030504040204" pitchFamily="34" charset="0"/>
              </a:rPr>
              <a:t>Grief is a normal human response to perinatal loss, and it is to be expected that the birthing parent (and those close to them) have a decline in their mental health. This can exhibit itself through self-neglect, withdrawal, lack of functioning, ideation around wanting to be with the baby they have lost, loss of appetite, interrupted sleep or increased anxiety around the safety of loved ones. This response is to be expected, and is part of the grieving process. </a:t>
            </a:r>
            <a:endParaRPr lang="en-GB" sz="1050" dirty="0" smtClean="0">
              <a:solidFill>
                <a:schemeClr val="tx1"/>
              </a:solidFill>
              <a:latin typeface="Verdana" panose="020B0604030504040204" pitchFamily="34" charset="0"/>
              <a:ea typeface="Verdana" panose="020B0604030504040204" pitchFamily="34" charset="0"/>
            </a:endParaRP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smtClean="0">
                <a:solidFill>
                  <a:schemeClr val="tx1"/>
                </a:solidFill>
                <a:latin typeface="Verdana" panose="020B0604030504040204" pitchFamily="34" charset="0"/>
                <a:ea typeface="Verdana" panose="020B0604030504040204" pitchFamily="34" charset="0"/>
              </a:rPr>
              <a:t>EPUT By </a:t>
            </a:r>
            <a:r>
              <a:rPr lang="en-GB" sz="1050" dirty="0">
                <a:solidFill>
                  <a:schemeClr val="tx1"/>
                </a:solidFill>
                <a:latin typeface="Verdana" panose="020B0604030504040204" pitchFamily="34" charset="0"/>
                <a:ea typeface="Verdana" panose="020B0604030504040204" pitchFamily="34" charset="0"/>
              </a:rPr>
              <a:t>Your Side is a therapeutic service for birthing parents whose grief response falls beyond this remit, for example;</a:t>
            </a:r>
          </a:p>
          <a:p>
            <a:pPr marL="171450" lvl="0" indent="-171450" algn="l">
              <a:buFont typeface="Arial" panose="020B0604020202020204" pitchFamily="34" charset="0"/>
              <a:buChar char="•"/>
            </a:pPr>
            <a:r>
              <a:rPr lang="en-GB" sz="1050" dirty="0">
                <a:solidFill>
                  <a:schemeClr val="tx1"/>
                </a:solidFill>
                <a:latin typeface="Verdana" panose="020B0604030504040204" pitchFamily="34" charset="0"/>
                <a:ea typeface="Verdana" panose="020B0604030504040204" pitchFamily="34" charset="0"/>
              </a:rPr>
              <a:t>despite support from other services (bereavement midwives, third sector services, NHS talking therapies input) the individual feels there is no improvement to their wellbeing</a:t>
            </a:r>
          </a:p>
          <a:p>
            <a:pPr marL="171450" lvl="0" indent="-171450" algn="l">
              <a:buFont typeface="Arial" panose="020B0604020202020204" pitchFamily="34" charset="0"/>
              <a:buChar char="•"/>
            </a:pPr>
            <a:r>
              <a:rPr lang="en-GB" sz="1050" dirty="0">
                <a:solidFill>
                  <a:schemeClr val="tx1"/>
                </a:solidFill>
                <a:latin typeface="Verdana" panose="020B0604030504040204" pitchFamily="34" charset="0"/>
                <a:ea typeface="Verdana" panose="020B0604030504040204" pitchFamily="34" charset="0"/>
              </a:rPr>
              <a:t>individuals are demonstrating post-traumatic symptoms or prolonged grief symptoms that are having a significant impact on daily functioning for themselves, children in their care and their wider support network with no evidence of improvement over </a:t>
            </a:r>
            <a:r>
              <a:rPr lang="en-GB" sz="1050" dirty="0" smtClean="0">
                <a:solidFill>
                  <a:schemeClr val="tx1"/>
                </a:solidFill>
                <a:latin typeface="Verdana" panose="020B0604030504040204" pitchFamily="34" charset="0"/>
                <a:ea typeface="Verdana" panose="020B0604030504040204" pitchFamily="34" charset="0"/>
              </a:rPr>
              <a:t>time</a:t>
            </a:r>
          </a:p>
          <a:p>
            <a:pPr lvl="0"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For the therapeutic interventions offered by the service to be effective, the referral may require consultation in order to understand their needs prior to gaining support if the patient currently has multiagency involvement for example: </a:t>
            </a:r>
          </a:p>
          <a:p>
            <a:pPr marL="171450" lvl="0" indent="-171450" algn="l">
              <a:buFont typeface="Arial" panose="020B0604020202020204" pitchFamily="34" charset="0"/>
              <a:buChar char="•"/>
            </a:pPr>
            <a:r>
              <a:rPr lang="en-GB" sz="1050" dirty="0">
                <a:solidFill>
                  <a:schemeClr val="tx1"/>
                </a:solidFill>
                <a:latin typeface="Verdana" panose="020B0604030504040204" pitchFamily="34" charset="0"/>
                <a:ea typeface="Verdana" panose="020B0604030504040204" pitchFamily="34" charset="0"/>
              </a:rPr>
              <a:t>the individual has been exposed to a disruption in their home environment, for example, significant engagement with social care services, safeguarding teams, immigration services, or the police, resulting in a lack of stability and space for therapeutic work. In these instances, these basic needs can become the priority for the individual and it may not be appropriate to process perinatal grief in these circumstances at this </a:t>
            </a:r>
            <a:r>
              <a:rPr lang="en-GB" sz="1050" dirty="0" smtClean="0">
                <a:solidFill>
                  <a:schemeClr val="tx1"/>
                </a:solidFill>
                <a:latin typeface="Verdana" panose="020B0604030504040204" pitchFamily="34" charset="0"/>
                <a:ea typeface="Verdana" panose="020B0604030504040204" pitchFamily="34" charset="0"/>
              </a:rPr>
              <a:t>time</a:t>
            </a:r>
          </a:p>
          <a:p>
            <a:pPr marL="171450" lvl="0" indent="-171450" algn="l">
              <a:buFont typeface="Arial" panose="020B0604020202020204" pitchFamily="34" charset="0"/>
              <a:buChar char="•"/>
            </a:pPr>
            <a:r>
              <a:rPr lang="en-GB" sz="1050" dirty="0" smtClean="0">
                <a:solidFill>
                  <a:schemeClr val="tx1"/>
                </a:solidFill>
                <a:latin typeface="Verdana" panose="020B0604030504040204" pitchFamily="34" charset="0"/>
                <a:ea typeface="Verdana" panose="020B0604030504040204" pitchFamily="34" charset="0"/>
              </a:rPr>
              <a:t>the </a:t>
            </a:r>
            <a:r>
              <a:rPr lang="en-GB" sz="1050" dirty="0">
                <a:solidFill>
                  <a:schemeClr val="tx1"/>
                </a:solidFill>
                <a:latin typeface="Verdana" panose="020B0604030504040204" pitchFamily="34" charset="0"/>
                <a:ea typeface="Verdana" panose="020B0604030504040204" pitchFamily="34" charset="0"/>
              </a:rPr>
              <a:t>individual is already engaged in psychological input elsewhere and is engaging </a:t>
            </a:r>
            <a:r>
              <a:rPr lang="en-GB" sz="1050" dirty="0" smtClean="0">
                <a:solidFill>
                  <a:schemeClr val="tx1"/>
                </a:solidFill>
                <a:latin typeface="Verdana" panose="020B0604030504040204" pitchFamily="34" charset="0"/>
                <a:ea typeface="Verdana" panose="020B0604030504040204" pitchFamily="34" charset="0"/>
              </a:rPr>
              <a:t>well/not engaging</a:t>
            </a:r>
          </a:p>
          <a:p>
            <a:pPr marL="171450" lvl="0" indent="-171450" algn="l">
              <a:buFont typeface="Arial" panose="020B0604020202020204" pitchFamily="34" charset="0"/>
              <a:buChar char="•"/>
            </a:pPr>
            <a:r>
              <a:rPr lang="en-GB" sz="1050" dirty="0" smtClean="0">
                <a:solidFill>
                  <a:schemeClr val="tx1"/>
                </a:solidFill>
                <a:latin typeface="Verdana" panose="020B0604030504040204" pitchFamily="34" charset="0"/>
                <a:ea typeface="Verdana" panose="020B0604030504040204" pitchFamily="34" charset="0"/>
              </a:rPr>
              <a:t>the </a:t>
            </a:r>
            <a:r>
              <a:rPr lang="en-GB" sz="1050" dirty="0">
                <a:solidFill>
                  <a:schemeClr val="tx1"/>
                </a:solidFill>
                <a:latin typeface="Verdana" panose="020B0604030504040204" pitchFamily="34" charset="0"/>
                <a:ea typeface="Verdana" panose="020B0604030504040204" pitchFamily="34" charset="0"/>
              </a:rPr>
              <a:t>individual is open to multiple mental health services and therefore already has a complex and demanding care </a:t>
            </a:r>
            <a:r>
              <a:rPr lang="en-GB" sz="1050" dirty="0" smtClean="0">
                <a:solidFill>
                  <a:schemeClr val="tx1"/>
                </a:solidFill>
                <a:latin typeface="Verdana" panose="020B0604030504040204" pitchFamily="34" charset="0"/>
                <a:ea typeface="Verdana" panose="020B0604030504040204" pitchFamily="34" charset="0"/>
              </a:rPr>
              <a:t>package</a:t>
            </a:r>
          </a:p>
          <a:p>
            <a:pPr marL="171450" lvl="0" indent="-171450" algn="l">
              <a:buFont typeface="Arial" panose="020B0604020202020204" pitchFamily="34" charset="0"/>
              <a:buChar char="•"/>
            </a:pPr>
            <a:r>
              <a:rPr lang="en-GB" sz="1050" dirty="0" smtClean="0">
                <a:solidFill>
                  <a:schemeClr val="tx1"/>
                </a:solidFill>
                <a:latin typeface="Verdana" panose="020B0604030504040204" pitchFamily="34" charset="0"/>
                <a:ea typeface="Verdana" panose="020B0604030504040204" pitchFamily="34" charset="0"/>
              </a:rPr>
              <a:t>the </a:t>
            </a:r>
            <a:r>
              <a:rPr lang="en-GB" sz="1050" dirty="0">
                <a:solidFill>
                  <a:schemeClr val="tx1"/>
                </a:solidFill>
                <a:latin typeface="Verdana" panose="020B0604030504040204" pitchFamily="34" charset="0"/>
                <a:ea typeface="Verdana" panose="020B0604030504040204" pitchFamily="34" charset="0"/>
              </a:rPr>
              <a:t>individual does not have a protected or private space and time appropriate for their therapeutic input </a:t>
            </a:r>
            <a:endParaRPr lang="en-GB" sz="1050" dirty="0" smtClean="0">
              <a:solidFill>
                <a:schemeClr val="tx1"/>
              </a:solidFill>
              <a:latin typeface="Verdana" panose="020B0604030504040204" pitchFamily="34" charset="0"/>
              <a:ea typeface="Verdana" panose="020B0604030504040204" pitchFamily="34" charset="0"/>
            </a:endParaRPr>
          </a:p>
          <a:p>
            <a:pPr algn="l"/>
            <a:r>
              <a:rPr lang="en-GB" sz="1050" dirty="0" smtClean="0">
                <a:solidFill>
                  <a:schemeClr val="tx1"/>
                </a:solidFill>
                <a:latin typeface="Verdana" panose="020B0604030504040204" pitchFamily="34" charset="0"/>
                <a:ea typeface="Verdana" panose="020B0604030504040204" pitchFamily="34" charset="0"/>
              </a:rPr>
              <a:t>In </a:t>
            </a:r>
            <a:r>
              <a:rPr lang="en-GB" sz="1050" dirty="0">
                <a:solidFill>
                  <a:schemeClr val="tx1"/>
                </a:solidFill>
                <a:latin typeface="Verdana" panose="020B0604030504040204" pitchFamily="34" charset="0"/>
                <a:ea typeface="Verdana" panose="020B0604030504040204" pitchFamily="34" charset="0"/>
              </a:rPr>
              <a:t>these circumstances, it is likely that the individual would not be ready to engage with therapeutic interventions. If an individual has not improved regarding the processing of their perinatal loss, please reconsider referring to </a:t>
            </a:r>
            <a:r>
              <a:rPr lang="en-GB" sz="1050" dirty="0" smtClean="0">
                <a:solidFill>
                  <a:schemeClr val="tx1"/>
                </a:solidFill>
                <a:latin typeface="Verdana" panose="020B0604030504040204" pitchFamily="34" charset="0"/>
                <a:ea typeface="Verdana" panose="020B0604030504040204" pitchFamily="34" charset="0"/>
              </a:rPr>
              <a:t>EPUT By </a:t>
            </a:r>
            <a:r>
              <a:rPr lang="en-GB" sz="1050" dirty="0">
                <a:solidFill>
                  <a:schemeClr val="tx1"/>
                </a:solidFill>
                <a:latin typeface="Verdana" panose="020B0604030504040204" pitchFamily="34" charset="0"/>
                <a:ea typeface="Verdana" panose="020B0604030504040204" pitchFamily="34" charset="0"/>
              </a:rPr>
              <a:t>Your Side once more stability is evident or any other psychological intervention they were receiving has ended. </a:t>
            </a:r>
            <a:endParaRPr lang="en-GB" sz="1050" dirty="0" smtClean="0">
              <a:solidFill>
                <a:schemeClr val="tx1"/>
              </a:solidFill>
              <a:latin typeface="Verdana" panose="020B0604030504040204" pitchFamily="34" charset="0"/>
              <a:ea typeface="Verdana" panose="020B0604030504040204" pitchFamily="34" charset="0"/>
            </a:endParaRP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smtClean="0">
                <a:solidFill>
                  <a:schemeClr val="tx1"/>
                </a:solidFill>
                <a:latin typeface="Verdana" panose="020B0604030504040204" pitchFamily="34" charset="0"/>
                <a:ea typeface="Verdana" panose="020B0604030504040204" pitchFamily="34" charset="0"/>
              </a:rPr>
              <a:t>EPUT By </a:t>
            </a:r>
            <a:r>
              <a:rPr lang="en-GB" sz="1050" dirty="0">
                <a:solidFill>
                  <a:schemeClr val="tx1"/>
                </a:solidFill>
                <a:latin typeface="Verdana" panose="020B0604030504040204" pitchFamily="34" charset="0"/>
                <a:ea typeface="Verdana" panose="020B0604030504040204" pitchFamily="34" charset="0"/>
              </a:rPr>
              <a:t>Your Side is a part-time </a:t>
            </a:r>
            <a:r>
              <a:rPr lang="en-GB" sz="1050" dirty="0" smtClean="0">
                <a:solidFill>
                  <a:schemeClr val="tx1"/>
                </a:solidFill>
                <a:latin typeface="Verdana" panose="020B0604030504040204" pitchFamily="34" charset="0"/>
                <a:ea typeface="Verdana" panose="020B0604030504040204" pitchFamily="34" charset="0"/>
              </a:rPr>
              <a:t>therapeutic provision </a:t>
            </a:r>
            <a:r>
              <a:rPr lang="en-GB" sz="1050" dirty="0">
                <a:solidFill>
                  <a:schemeClr val="tx1"/>
                </a:solidFill>
                <a:latin typeface="Verdana" panose="020B0604030504040204" pitchFamily="34" charset="0"/>
                <a:ea typeface="Verdana" panose="020B0604030504040204" pitchFamily="34" charset="0"/>
              </a:rPr>
              <a:t>with no care coordination or psychiatric input, so there are exclusion criteria regarding risk. If an individual has been engaging in significant risk signalling behaviour in recent months including, but not limited to; engagement with crisis teams, inpatient admissions, current severe drug and alcohol use, remaining within a high-risk relationship, then they would be inappropriate for therapeutic intervention as these factors indicate the individual requires stabilisation work prior to the referral being made</a:t>
            </a:r>
            <a:r>
              <a:rPr lang="en-GB" sz="1050" dirty="0" smtClean="0">
                <a:solidFill>
                  <a:schemeClr val="tx1"/>
                </a:solidFill>
                <a:latin typeface="Verdana" panose="020B0604030504040204" pitchFamily="34" charset="0"/>
                <a:ea typeface="Verdana" panose="020B0604030504040204" pitchFamily="34" charset="0"/>
              </a:rPr>
              <a:t>.</a:t>
            </a: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Please carefully consider the suitability of client referrals from an engagement perspective and ensure they are motivated to consistently attend appointments and engage with psychological input that will be centralised around their loss specifically</a:t>
            </a:r>
            <a:r>
              <a:rPr lang="en-GB" sz="1050" dirty="0" smtClean="0">
                <a:solidFill>
                  <a:schemeClr val="tx1"/>
                </a:solidFill>
                <a:latin typeface="Verdana" panose="020B0604030504040204" pitchFamily="34" charset="0"/>
                <a:ea typeface="Verdana" panose="020B0604030504040204" pitchFamily="34" charset="0"/>
              </a:rPr>
              <a:t>.</a:t>
            </a: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Upon receiving your referral this is then discussed at the </a:t>
            </a:r>
            <a:r>
              <a:rPr lang="en-GB" sz="1050" dirty="0" smtClean="0">
                <a:solidFill>
                  <a:schemeClr val="tx1"/>
                </a:solidFill>
                <a:latin typeface="Verdana" panose="020B0604030504040204" pitchFamily="34" charset="0"/>
                <a:ea typeface="Verdana" panose="020B0604030504040204" pitchFamily="34" charset="0"/>
              </a:rPr>
              <a:t>next opportunity within our MDT</a:t>
            </a:r>
            <a:r>
              <a:rPr lang="en-GB" sz="1050" dirty="0">
                <a:solidFill>
                  <a:schemeClr val="tx1"/>
                </a:solidFill>
                <a:latin typeface="Verdana" panose="020B0604030504040204" pitchFamily="34" charset="0"/>
                <a:ea typeface="Verdana" panose="020B0604030504040204" pitchFamily="34" charset="0"/>
              </a:rPr>
              <a:t>, held weekly </a:t>
            </a:r>
            <a:r>
              <a:rPr lang="en-GB" sz="1050" dirty="0" smtClean="0">
                <a:solidFill>
                  <a:schemeClr val="tx1"/>
                </a:solidFill>
                <a:latin typeface="Verdana" panose="020B0604030504040204" pitchFamily="34" charset="0"/>
                <a:ea typeface="Verdana" panose="020B0604030504040204" pitchFamily="34" charset="0"/>
              </a:rPr>
              <a:t>with the aim to review within two weeks</a:t>
            </a:r>
            <a:r>
              <a:rPr lang="en-GB" sz="1050" dirty="0">
                <a:solidFill>
                  <a:schemeClr val="tx1"/>
                </a:solidFill>
                <a:latin typeface="Verdana" panose="020B0604030504040204" pitchFamily="34" charset="0"/>
                <a:ea typeface="Verdana" panose="020B0604030504040204" pitchFamily="34" charset="0"/>
              </a:rPr>
              <a:t> </a:t>
            </a:r>
            <a:r>
              <a:rPr lang="en-GB" sz="1050" dirty="0" smtClean="0">
                <a:solidFill>
                  <a:schemeClr val="tx1"/>
                </a:solidFill>
                <a:latin typeface="Verdana" panose="020B0604030504040204" pitchFamily="34" charset="0"/>
                <a:ea typeface="Verdana" panose="020B0604030504040204" pitchFamily="34" charset="0"/>
              </a:rPr>
              <a:t>of receipt. </a:t>
            </a:r>
          </a:p>
          <a:p>
            <a:pPr algn="l"/>
            <a:r>
              <a:rPr lang="en-GB" sz="1050" dirty="0" smtClean="0">
                <a:solidFill>
                  <a:schemeClr val="tx1"/>
                </a:solidFill>
                <a:latin typeface="Verdana" panose="020B0604030504040204" pitchFamily="34" charset="0"/>
                <a:ea typeface="Verdana" panose="020B0604030504040204" pitchFamily="34" charset="0"/>
              </a:rPr>
              <a:t>If </a:t>
            </a:r>
            <a:r>
              <a:rPr lang="en-GB" sz="1050" dirty="0">
                <a:solidFill>
                  <a:schemeClr val="tx1"/>
                </a:solidFill>
                <a:latin typeface="Verdana" panose="020B0604030504040204" pitchFamily="34" charset="0"/>
                <a:ea typeface="Verdana" panose="020B0604030504040204" pitchFamily="34" charset="0"/>
              </a:rPr>
              <a:t>a referral is deemed inappropriate or further information is required regarding the referral, the service will contact the referrer. </a:t>
            </a:r>
          </a:p>
          <a:p>
            <a:pPr algn="l" defTabSz="297912">
              <a:spcBef>
                <a:spcPct val="0"/>
              </a:spcBef>
              <a:defRPr/>
            </a:pPr>
            <a:endParaRPr lang="en-US" sz="1000" b="1" dirty="0">
              <a:solidFill>
                <a:srgbClr val="FF0000"/>
              </a:solidFill>
              <a:latin typeface="Verdana" panose="020B0604030504040204" pitchFamily="34" charset="0"/>
              <a:ea typeface="Verdana" panose="020B0604030504040204" pitchFamily="34" charset="0"/>
              <a:cs typeface="Arial" pitchFamily="34" charset="0"/>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23990" t="67382" r="13294" b="11851"/>
          <a:stretch/>
        </p:blipFill>
        <p:spPr>
          <a:xfrm>
            <a:off x="334305" y="253631"/>
            <a:ext cx="2586359" cy="599970"/>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7119" y="316463"/>
            <a:ext cx="2076230" cy="544080"/>
          </a:xfrm>
          <a:prstGeom prst="rect">
            <a:avLst/>
          </a:prstGeom>
        </p:spPr>
      </p:pic>
    </p:spTree>
    <p:extLst>
      <p:ext uri="{BB962C8B-B14F-4D97-AF65-F5344CB8AC3E}">
        <p14:creationId xmlns:p14="http://schemas.microsoft.com/office/powerpoint/2010/main" val="2158134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33626596-5f1a-4ed0-a7f6-f98cfe1163f2">JNQZYZUMFVY4-1797567310-708</_dlc_DocId>
    <_dlc_DocIdUrl xmlns="33626596-5f1a-4ed0-a7f6-f98cfe1163f2">
      <Url>http://sharepoint.merseycare.nhs.uk/_layouts/DocIdRedir.aspx?ID=JNQZYZUMFVY4-1797567310-708</Url>
      <Description>JNQZYZUMFVY4-1797567310-708</Description>
    </_dlc_DocIdUrl>
    <PublishingExpirationDate xmlns="http://schemas.microsoft.com/sharepoint/v3" xsi:nil="true"/>
    <PublishingStartDate xmlns="http://schemas.microsoft.com/sharepoint/v3" xsi:nil="true"/>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4191E696C0F01144B5555EBBDF57F36F" ma:contentTypeVersion="1" ma:contentTypeDescription="Create a new document." ma:contentTypeScope="" ma:versionID="f245f8e430eefae8ed4bb2bf92ba878b">
  <xsd:schema xmlns:xsd="http://www.w3.org/2001/XMLSchema" xmlns:xs="http://www.w3.org/2001/XMLSchema" xmlns:p="http://schemas.microsoft.com/office/2006/metadata/properties" xmlns:ns1="http://schemas.microsoft.com/sharepoint/v3" xmlns:ns2="33626596-5f1a-4ed0-a7f6-f98cfe1163f2" targetNamespace="http://schemas.microsoft.com/office/2006/metadata/properties" ma:root="true" ma:fieldsID="2c06363f29a9fc0d4f37155038aeb135" ns1:_="" ns2:_="">
    <xsd:import namespace="http://schemas.microsoft.com/sharepoint/v3"/>
    <xsd:import namespace="33626596-5f1a-4ed0-a7f6-f98cfe1163f2"/>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3626596-5f1a-4ed0-a7f6-f98cfe1163f2"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F479FF-0C9F-4B0F-BF76-5AFEBBA0E41B}">
  <ds:schemaRefs>
    <ds:schemaRef ds:uri="http://purl.org/dc/terms/"/>
    <ds:schemaRef ds:uri="http://schemas.openxmlformats.org/package/2006/metadata/core-properties"/>
    <ds:schemaRef ds:uri="http://schemas.microsoft.com/office/2006/documentManagement/types"/>
    <ds:schemaRef ds:uri="33626596-5f1a-4ed0-a7f6-f98cfe1163f2"/>
    <ds:schemaRef ds:uri="http://purl.org/dc/elements/1.1/"/>
    <ds:schemaRef ds:uri="http://schemas.microsoft.com/office/2006/metadata/properties"/>
    <ds:schemaRef ds:uri="http://schemas.microsoft.com/sharepoint/v3"/>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15F56F32-C0B8-4DBE-8D4D-DAA37458B26A}">
  <ds:schemaRefs>
    <ds:schemaRef ds:uri="http://schemas.microsoft.com/sharepoint/events"/>
  </ds:schemaRefs>
</ds:datastoreItem>
</file>

<file path=customXml/itemProps3.xml><?xml version="1.0" encoding="utf-8"?>
<ds:datastoreItem xmlns:ds="http://schemas.openxmlformats.org/officeDocument/2006/customXml" ds:itemID="{EFC2071D-EB8B-4698-9119-10CC8F962B87}">
  <ds:schemaRefs>
    <ds:schemaRef ds:uri="http://schemas.microsoft.com/sharepoint/v3/contenttype/forms"/>
  </ds:schemaRefs>
</ds:datastoreItem>
</file>

<file path=customXml/itemProps4.xml><?xml version="1.0" encoding="utf-8"?>
<ds:datastoreItem xmlns:ds="http://schemas.openxmlformats.org/officeDocument/2006/customXml" ds:itemID="{C1B701BA-FD30-4AA6-B2E7-003DEFD0BA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3626596-5f1a-4ed0-a7f6-f98cfe1163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5024</TotalTime>
  <Words>1172</Words>
  <Application>Microsoft Office PowerPoint</Application>
  <PresentationFormat>A4 Paper (210x297 mm)</PresentationFormat>
  <Paragraphs>53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Helvetica Neue</vt:lpstr>
      <vt:lpstr>Impact</vt:lpstr>
      <vt:lpstr>Verdana</vt:lpstr>
      <vt:lpstr>Office Theme</vt:lpstr>
      <vt:lpstr>‘By Your Side’ Eligibility Criteria</vt:lpstr>
      <vt:lpstr>‘EPUT By Your Side’ referral guidance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Melissa McGowan</dc:creator>
  <cp:lastModifiedBy>Lambert Stephanie (R1L) Essex Partnership</cp:lastModifiedBy>
  <cp:revision>45</cp:revision>
  <dcterms:created xsi:type="dcterms:W3CDTF">2022-08-22T12:46:12Z</dcterms:created>
  <dcterms:modified xsi:type="dcterms:W3CDTF">2026-04-27T14:35:22Z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c4b6eae2-9823-47a0-9d84-66cae685bda6</vt:lpwstr>
  </property>
  <property fmtid="{D5CDD505-2E9C-101B-9397-08002B2CF9AE}" pid="3" name="ContentTypeId">
    <vt:lpwstr>0x0101004191E696C0F01144B5555EBBDF57F36F</vt:lpwstr>
  </property>
  <property fmtid="{D5CDD505-2E9C-101B-9397-08002B2CF9AE}" pid="4" name="WinDIP File ID">
    <vt:lpwstr>020f2d50-249c-4652-8427-1a2ed356b5ea</vt:lpwstr>
  </property>
</Properties>
</file>